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1"/>
  </p:notesMasterIdLst>
  <p:handoutMasterIdLst>
    <p:handoutMasterId r:id="rId32"/>
  </p:handoutMasterIdLst>
  <p:sldIdLst>
    <p:sldId id="256" r:id="rId5"/>
    <p:sldId id="276" r:id="rId6"/>
    <p:sldId id="282" r:id="rId7"/>
    <p:sldId id="2113690913" r:id="rId8"/>
    <p:sldId id="2113690926" r:id="rId9"/>
    <p:sldId id="297" r:id="rId10"/>
    <p:sldId id="347" r:id="rId11"/>
    <p:sldId id="2113690923" r:id="rId12"/>
    <p:sldId id="2113690922" r:id="rId13"/>
    <p:sldId id="280" r:id="rId14"/>
    <p:sldId id="281" r:id="rId15"/>
    <p:sldId id="285" r:id="rId16"/>
    <p:sldId id="2113690918" r:id="rId17"/>
    <p:sldId id="2113690919" r:id="rId18"/>
    <p:sldId id="2113690920" r:id="rId19"/>
    <p:sldId id="312" r:id="rId20"/>
    <p:sldId id="2113690921" r:id="rId21"/>
    <p:sldId id="2113690910" r:id="rId22"/>
    <p:sldId id="2113690925" r:id="rId23"/>
    <p:sldId id="2113690924" r:id="rId24"/>
    <p:sldId id="303" r:id="rId25"/>
    <p:sldId id="302" r:id="rId26"/>
    <p:sldId id="306" r:id="rId27"/>
    <p:sldId id="307" r:id="rId28"/>
    <p:sldId id="308" r:id="rId29"/>
    <p:sldId id="314" r:id="rId30"/>
  </p:sldIdLst>
  <p:sldSz cx="12192000" cy="6858000"/>
  <p:notesSz cx="6858000" cy="9144000"/>
  <p:custDataLst>
    <p:tags r:id="rId3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0564F92-9D05-846D-E26D-54E75EA927C0}" name="Chris Muller" initials="CM" userId="299350f79abfbd53" providerId="Windows Liv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spar Foghsgaard" initials="CF" lastIdx="8" clrIdx="0">
    <p:extLst>
      <p:ext uri="{19B8F6BF-5375-455C-9EA6-DF929625EA0E}">
        <p15:presenceInfo xmlns:p15="http://schemas.microsoft.com/office/powerpoint/2012/main" userId="S::CFoghsgaard@vaccibody.com::9e3d0b71-585f-4adf-a30f-1262706982d7" providerId="AD"/>
      </p:ext>
    </p:extLst>
  </p:cmAuthor>
  <p:cmAuthor id="2" name="Carmen Barleanu" initials="CB" lastIdx="2" clrIdx="1">
    <p:extLst>
      <p:ext uri="{19B8F6BF-5375-455C-9EA6-DF929625EA0E}">
        <p15:presenceInfo xmlns:p15="http://schemas.microsoft.com/office/powerpoint/2012/main" userId="S::carmen.barleanu@globalservs.com::c4f81612-fbce-42cd-8210-944c101c3e1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EBE8"/>
    <a:srgbClr val="01AFAE"/>
    <a:srgbClr val="D6649B"/>
    <a:srgbClr val="D263A0"/>
    <a:srgbClr val="B958AC"/>
    <a:srgbClr val="BD5AB6"/>
    <a:srgbClr val="E4687C"/>
    <a:srgbClr val="E26981"/>
    <a:srgbClr val="BF5CB2"/>
    <a:srgbClr val="E56A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FBAA2C-D0DE-4789-92DF-27D77EAF8354}" v="103" dt="2021-11-22T21:14:03.642"/>
    <p1510:client id="{2927CB54-A43A-404A-A245-8A1D71BC5CA1}" v="2807" dt="2021-11-23T07:08:05.577"/>
    <p1510:client id="{68F2CA9B-989D-40E4-92B9-AC8DBD094812}" v="2828" dt="2021-11-23T06:08:00.398"/>
    <p1510:client id="{8E0FE81E-5D9F-49B1-A92A-9B52350E976A}" v="2" dt="2021-11-22T21:41:46.06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5/10/relationships/revisionInfo" Target="revisionInfo.xml"/><Relationship Id="rId21" Type="http://schemas.openxmlformats.org/officeDocument/2006/relationships/slide" Target="slides/slide17.xml"/><Relationship Id="rId34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gs" Target="tags/tag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37" Type="http://schemas.openxmlformats.org/officeDocument/2006/relationships/theme" Target="theme/theme1.xml"/><Relationship Id="rId40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65FCC30-6F8E-450F-A498-3364BA8A8F4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2DB269-5B57-41BB-B52A-51F6EEC2CD6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2DC6CC-4D9A-4FD0-AD92-E0CF20390F87}" type="datetimeFigureOut">
              <a:rPr lang="en-GB" smtClean="0"/>
              <a:t>23/11/2021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001506-6384-4584-AD1B-FD526614804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AD5883-9DAA-439D-97C3-E28E5212093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92A2A4-FB31-4904-949E-0F6E1B1E3B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69926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9C4D88-3F00-45CE-9635-03A7B3ED5E54}" type="datetimeFigureOut">
              <a:rPr lang="en-GB" smtClean="0"/>
              <a:t>23/11/2021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379BB8-47D1-41BD-9D40-66F61B2854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76036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gradFill flip="none" rotWithShape="1">
          <a:gsLst>
            <a:gs pos="0">
              <a:schemeClr val="accent5"/>
            </a:gs>
            <a:gs pos="57000">
              <a:schemeClr val="accent6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raphic 41">
            <a:extLst>
              <a:ext uri="{FF2B5EF4-FFF2-40B4-BE49-F238E27FC236}">
                <a16:creationId xmlns:a16="http://schemas.microsoft.com/office/drawing/2014/main" id="{FBDAA9C0-4547-4D7C-BBD2-630BCA448F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A70E61-23A6-4768-9655-28CF48E2477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7600" y="3226523"/>
            <a:ext cx="4064388" cy="1764000"/>
          </a:xfrm>
        </p:spPr>
        <p:txBody>
          <a:bodyPr anchor="b" anchorCtr="0"/>
          <a:lstStyle>
            <a:lvl1pPr algn="l">
              <a:lnSpc>
                <a:spcPct val="80000"/>
              </a:lnSpc>
              <a:defRPr sz="4000" spc="-2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HEADING EXAMPLE PLACEHOLDER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884A76-728D-4FFD-BCAB-68CBA22441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7600" y="5486400"/>
            <a:ext cx="4569225" cy="576263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A9E13E-6495-41D9-9281-9357D9AA01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7599" y="6027494"/>
            <a:ext cx="4569223" cy="360000"/>
          </a:xfrm>
        </p:spPr>
        <p:txBody>
          <a:bodyPr/>
          <a:lstStyle>
            <a:lvl1pPr>
              <a:defRPr sz="2000">
                <a:solidFill>
                  <a:schemeClr val="bg2"/>
                </a:solidFill>
              </a:defRPr>
            </a:lvl1pPr>
          </a:lstStyle>
          <a:p>
            <a:endParaRPr lang="en-GB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DB0C1187-76E2-452A-8730-0B7A746C616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4572000" y="0"/>
            <a:ext cx="7619988" cy="6858000"/>
          </a:xfrm>
          <a:custGeom>
            <a:avLst/>
            <a:gdLst>
              <a:gd name="connsiteX0" fmla="*/ 0 w 7619988"/>
              <a:gd name="connsiteY0" fmla="*/ 0 h 6858000"/>
              <a:gd name="connsiteX1" fmla="*/ 177800 w 7619988"/>
              <a:gd name="connsiteY1" fmla="*/ 0 h 6858000"/>
              <a:gd name="connsiteX2" fmla="*/ 3048000 w 7619988"/>
              <a:gd name="connsiteY2" fmla="*/ 1676400 h 6858000"/>
              <a:gd name="connsiteX3" fmla="*/ 5930900 w 7619988"/>
              <a:gd name="connsiteY3" fmla="*/ 0 h 6858000"/>
              <a:gd name="connsiteX4" fmla="*/ 6261100 w 7619988"/>
              <a:gd name="connsiteY4" fmla="*/ 0 h 6858000"/>
              <a:gd name="connsiteX5" fmla="*/ 7619988 w 7619988"/>
              <a:gd name="connsiteY5" fmla="*/ 787400 h 6858000"/>
              <a:gd name="connsiteX6" fmla="*/ 7619988 w 7619988"/>
              <a:gd name="connsiteY6" fmla="*/ 6070600 h 6858000"/>
              <a:gd name="connsiteX7" fmla="*/ 6235700 w 7619988"/>
              <a:gd name="connsiteY7" fmla="*/ 6858000 h 6858000"/>
              <a:gd name="connsiteX8" fmla="*/ 5918200 w 7619988"/>
              <a:gd name="connsiteY8" fmla="*/ 6858000 h 6858000"/>
              <a:gd name="connsiteX9" fmla="*/ 0 w 7619988"/>
              <a:gd name="connsiteY9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619988" h="6858000">
                <a:moveTo>
                  <a:pt x="0" y="0"/>
                </a:moveTo>
                <a:lnTo>
                  <a:pt x="177800" y="0"/>
                </a:lnTo>
                <a:lnTo>
                  <a:pt x="3048000" y="1676400"/>
                </a:lnTo>
                <a:lnTo>
                  <a:pt x="5930900" y="0"/>
                </a:lnTo>
                <a:lnTo>
                  <a:pt x="6261100" y="0"/>
                </a:lnTo>
                <a:lnTo>
                  <a:pt x="7619988" y="787400"/>
                </a:lnTo>
                <a:lnTo>
                  <a:pt x="7619988" y="6070600"/>
                </a:lnTo>
                <a:lnTo>
                  <a:pt x="6235700" y="6858000"/>
                </a:lnTo>
                <a:lnTo>
                  <a:pt x="5918200" y="6858000"/>
                </a:lnTo>
                <a:lnTo>
                  <a:pt x="0" y="342900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anchor="ctr" anchorCtr="1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3261CA07-9291-3C4B-8D72-E7626FE8D78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5140" y="782488"/>
            <a:ext cx="3401832" cy="2532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055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+ imag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30957CE6-BF51-4233-B376-078F1F225DF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1899726"/>
            <a:ext cx="4670425" cy="4958274"/>
          </a:xfrm>
          <a:custGeom>
            <a:avLst/>
            <a:gdLst>
              <a:gd name="connsiteX0" fmla="*/ 0 w 4670425"/>
              <a:gd name="connsiteY0" fmla="*/ 0 h 4958274"/>
              <a:gd name="connsiteX1" fmla="*/ 4600637 w 4670425"/>
              <a:gd name="connsiteY1" fmla="*/ 2653555 h 4958274"/>
              <a:gd name="connsiteX2" fmla="*/ 4633022 w 4670425"/>
              <a:gd name="connsiteY2" fmla="*/ 2674171 h 4958274"/>
              <a:gd name="connsiteX3" fmla="*/ 4670425 w 4670425"/>
              <a:gd name="connsiteY3" fmla="*/ 2699464 h 4958274"/>
              <a:gd name="connsiteX4" fmla="*/ 4670425 w 4670425"/>
              <a:gd name="connsiteY4" fmla="*/ 2699862 h 4958274"/>
              <a:gd name="connsiteX5" fmla="*/ 4449731 w 4670425"/>
              <a:gd name="connsiteY5" fmla="*/ 2826878 h 4958274"/>
              <a:gd name="connsiteX6" fmla="*/ 4236400 w 4670425"/>
              <a:gd name="connsiteY6" fmla="*/ 2949773 h 4958274"/>
              <a:gd name="connsiteX7" fmla="*/ 753787 w 4670425"/>
              <a:gd name="connsiteY7" fmla="*/ 4958274 h 4958274"/>
              <a:gd name="connsiteX8" fmla="*/ 0 w 4670425"/>
              <a:gd name="connsiteY8" fmla="*/ 4958274 h 4958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70425" h="4958274">
                <a:moveTo>
                  <a:pt x="0" y="0"/>
                </a:moveTo>
                <a:lnTo>
                  <a:pt x="4600637" y="2653555"/>
                </a:lnTo>
                <a:cubicBezTo>
                  <a:pt x="4611373" y="2659745"/>
                  <a:pt x="4621753" y="2666550"/>
                  <a:pt x="4633022" y="2674171"/>
                </a:cubicBezTo>
                <a:lnTo>
                  <a:pt x="4670425" y="2699464"/>
                </a:lnTo>
                <a:lnTo>
                  <a:pt x="4670425" y="2699862"/>
                </a:lnTo>
                <a:lnTo>
                  <a:pt x="4449731" y="2826878"/>
                </a:lnTo>
                <a:cubicBezTo>
                  <a:pt x="4377758" y="2868304"/>
                  <a:pt x="4307065" y="2909013"/>
                  <a:pt x="4236400" y="2949773"/>
                </a:cubicBezTo>
                <a:lnTo>
                  <a:pt x="753787" y="4958274"/>
                </a:lnTo>
                <a:lnTo>
                  <a:pt x="0" y="4958274"/>
                </a:lnTo>
                <a:close/>
              </a:path>
            </a:pathLst>
          </a:custGeom>
          <a:solidFill>
            <a:srgbClr val="CDCDCD"/>
          </a:solidFill>
        </p:spPr>
        <p:txBody>
          <a:bodyPr wrap="square" anchor="ctr" anchorCtr="0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974E04-FA95-467F-A73F-10BF36959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877" y="462443"/>
            <a:ext cx="6104948" cy="360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67795D-1453-4721-BAA5-D85311A7C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Corporate Overview | Non-confidential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EF4BB5-D6C5-4C8E-A8C2-BD25A6281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3C495-A01E-4456-AD3E-E0B4E3CA8374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D6524FC-DAB1-4A9B-A16D-AC86BABA73F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86800" y="1951292"/>
            <a:ext cx="6614536" cy="3938400"/>
          </a:xfrm>
        </p:spPr>
        <p:txBody>
          <a:bodyPr numCol="2" spcCol="252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E7ADBC3-315F-4F74-B757-EC569FB00F6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9426" y="873515"/>
            <a:ext cx="6120354" cy="360000"/>
          </a:xfrm>
        </p:spPr>
        <p:txBody>
          <a:bodyPr/>
          <a:lstStyle>
            <a:lvl1pPr>
              <a:spcBef>
                <a:spcPts val="0"/>
              </a:spcBef>
              <a:defRPr sz="3000" b="0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lang="en-US"/>
              <a:t>Subheading</a:t>
            </a:r>
            <a:endParaRPr lang="en-GB"/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7C948C58-FB93-4D41-9604-FA6E3A6E695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085975" y="1981080"/>
            <a:ext cx="1978254" cy="2284286"/>
          </a:xfrm>
          <a:custGeom>
            <a:avLst/>
            <a:gdLst>
              <a:gd name="connsiteX0" fmla="*/ 989127 w 1978254"/>
              <a:gd name="connsiteY0" fmla="*/ 0 h 2284286"/>
              <a:gd name="connsiteX1" fmla="*/ 1916430 w 1978254"/>
              <a:gd name="connsiteY1" fmla="*/ 535381 h 2284286"/>
              <a:gd name="connsiteX2" fmla="*/ 1978254 w 1978254"/>
              <a:gd name="connsiteY2" fmla="*/ 571068 h 2284286"/>
              <a:gd name="connsiteX3" fmla="*/ 1978254 w 1978254"/>
              <a:gd name="connsiteY3" fmla="*/ 1713217 h 2284286"/>
              <a:gd name="connsiteX4" fmla="*/ 989127 w 1978254"/>
              <a:gd name="connsiteY4" fmla="*/ 2284286 h 2284286"/>
              <a:gd name="connsiteX5" fmla="*/ 0 w 1978254"/>
              <a:gd name="connsiteY5" fmla="*/ 1713217 h 2284286"/>
              <a:gd name="connsiteX6" fmla="*/ 0 w 1978254"/>
              <a:gd name="connsiteY6" fmla="*/ 571068 h 2284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78254" h="2284286">
                <a:moveTo>
                  <a:pt x="989127" y="0"/>
                </a:moveTo>
                <a:lnTo>
                  <a:pt x="1916430" y="535381"/>
                </a:lnTo>
                <a:lnTo>
                  <a:pt x="1978254" y="571068"/>
                </a:lnTo>
                <a:lnTo>
                  <a:pt x="1978254" y="1713217"/>
                </a:lnTo>
                <a:lnTo>
                  <a:pt x="989127" y="2284286"/>
                </a:lnTo>
                <a:lnTo>
                  <a:pt x="0" y="1713217"/>
                </a:lnTo>
                <a:lnTo>
                  <a:pt x="0" y="571068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 anchor="ctr" anchorCtr="1">
            <a:noAutofit/>
          </a:bodyPr>
          <a:lstStyle>
            <a:lvl1pPr algn="ctr">
              <a:defRPr sz="1000">
                <a:solidFill>
                  <a:schemeClr val="bg2"/>
                </a:solidFill>
              </a:defRPr>
            </a:lvl1pPr>
            <a:lvl2pPr algn="ctr">
              <a:defRPr sz="1000">
                <a:solidFill>
                  <a:schemeClr val="bg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706447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67795D-1453-4721-BAA5-D85311A7C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Corporate Overview | Non-confidential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EF4BB5-D6C5-4C8E-A8C2-BD25A6281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3C495-A01E-4456-AD3E-E0B4E3CA8374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D6524FC-DAB1-4A9B-A16D-AC86BABA73F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6" y="1336376"/>
            <a:ext cx="11193464" cy="328912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500" b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able Placeholder 3">
            <a:extLst>
              <a:ext uri="{FF2B5EF4-FFF2-40B4-BE49-F238E27FC236}">
                <a16:creationId xmlns:a16="http://schemas.microsoft.com/office/drawing/2014/main" id="{CD88FEED-F70A-4744-BDB4-809250E48636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481014" y="1669068"/>
            <a:ext cx="11191876" cy="4098925"/>
          </a:xfrm>
        </p:spPr>
        <p:txBody>
          <a:bodyPr/>
          <a:lstStyle>
            <a:lvl1pPr>
              <a:defRPr sz="1000" b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Click icon to add table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5EB4DFA-319D-4FFE-93AB-389276914A9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5300" y="6156000"/>
            <a:ext cx="11191875" cy="144000"/>
          </a:xfrm>
        </p:spPr>
        <p:txBody>
          <a:bodyPr/>
          <a:lstStyle>
            <a:lvl1pPr>
              <a:defRPr sz="750" b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D3749C1-DA72-E74E-9859-FFACCE027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877" y="462443"/>
            <a:ext cx="11165288" cy="360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3B82E36D-3A54-094F-859B-8892DC4ED8C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9425" y="873515"/>
            <a:ext cx="11193463" cy="360000"/>
          </a:xfrm>
        </p:spPr>
        <p:txBody>
          <a:bodyPr/>
          <a:lstStyle>
            <a:lvl1pPr>
              <a:spcBef>
                <a:spcPts val="0"/>
              </a:spcBef>
              <a:defRPr sz="3000" b="0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lang="en-US"/>
              <a:t>Subheading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08032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D811808-A988-47D9-A57C-0BFD2B68C713}"/>
              </a:ext>
            </a:extLst>
          </p:cNvPr>
          <p:cNvSpPr/>
          <p:nvPr userDrawn="1"/>
        </p:nvSpPr>
        <p:spPr>
          <a:xfrm>
            <a:off x="0" y="1963738"/>
            <a:ext cx="4064400" cy="489426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60336E8-3A1A-485A-B5A7-302E170BF7B5}"/>
              </a:ext>
            </a:extLst>
          </p:cNvPr>
          <p:cNvSpPr/>
          <p:nvPr userDrawn="1"/>
        </p:nvSpPr>
        <p:spPr>
          <a:xfrm>
            <a:off x="4062045" y="1963738"/>
            <a:ext cx="4064400" cy="489426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543AE8-14BA-47F2-B057-89CA711FC0D8}"/>
              </a:ext>
            </a:extLst>
          </p:cNvPr>
          <p:cNvSpPr/>
          <p:nvPr userDrawn="1"/>
        </p:nvSpPr>
        <p:spPr>
          <a:xfrm>
            <a:off x="8124091" y="1963738"/>
            <a:ext cx="4064400" cy="4894262"/>
          </a:xfrm>
          <a:prstGeom prst="rect">
            <a:avLst/>
          </a:prstGeom>
          <a:solidFill>
            <a:srgbClr val="CDC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67795D-1453-4721-BAA5-D85311A7C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Corporate Overview | Non-confidential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EF4BB5-D6C5-4C8E-A8C2-BD25A6281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3C495-A01E-4456-AD3E-E0B4E3CA8374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D6524FC-DAB1-4A9B-A16D-AC86BABA73F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6" y="1336376"/>
            <a:ext cx="11193464" cy="328912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500" b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Footer line">
            <a:extLst>
              <a:ext uri="{FF2B5EF4-FFF2-40B4-BE49-F238E27FC236}">
                <a16:creationId xmlns:a16="http://schemas.microsoft.com/office/drawing/2014/main" id="{27F67DC1-4308-4467-867A-EE679B834F51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54" r="-1"/>
          <a:stretch/>
        </p:blipFill>
        <p:spPr>
          <a:xfrm>
            <a:off x="-1202" y="6359306"/>
            <a:ext cx="11728800" cy="309600"/>
          </a:xfrm>
          <a:prstGeom prst="rect">
            <a:avLst/>
          </a:prstGeom>
        </p:spPr>
      </p:pic>
      <p:sp>
        <p:nvSpPr>
          <p:cNvPr id="13" name="Nykode text">
            <a:extLst>
              <a:ext uri="{FF2B5EF4-FFF2-40B4-BE49-F238E27FC236}">
                <a16:creationId xmlns:a16="http://schemas.microsoft.com/office/drawing/2014/main" id="{10DB9798-4038-4A46-9E9F-4F8B77F48DF3}"/>
              </a:ext>
            </a:extLst>
          </p:cNvPr>
          <p:cNvSpPr txBox="1"/>
          <p:nvPr userDrawn="1"/>
        </p:nvSpPr>
        <p:spPr>
          <a:xfrm>
            <a:off x="507599" y="6549676"/>
            <a:ext cx="1620000" cy="14229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GB" sz="1000" b="1" err="1">
                <a:solidFill>
                  <a:schemeClr val="accent6"/>
                </a:solidFill>
                <a:latin typeface="+mj-lt"/>
              </a:rPr>
              <a:t>Nykode</a:t>
            </a:r>
            <a:r>
              <a:rPr lang="en-GB" sz="1000" b="1">
                <a:solidFill>
                  <a:schemeClr val="accent6"/>
                </a:solidFill>
                <a:latin typeface="+mj-lt"/>
              </a:rPr>
              <a:t> Therapeutics | </a:t>
            </a:r>
          </a:p>
        </p:txBody>
      </p: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7CB53096-1FAD-4D98-8D5D-759B3C1787FB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495300" y="3138487"/>
            <a:ext cx="3062288" cy="2805113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icon to add chart</a:t>
            </a:r>
            <a:endParaRPr lang="en-GB"/>
          </a:p>
        </p:txBody>
      </p:sp>
      <p:sp>
        <p:nvSpPr>
          <p:cNvPr id="15" name="Chart Placeholder 13">
            <a:extLst>
              <a:ext uri="{FF2B5EF4-FFF2-40B4-BE49-F238E27FC236}">
                <a16:creationId xmlns:a16="http://schemas.microsoft.com/office/drawing/2014/main" id="{A83A8F00-5E4B-4146-B149-4A846EE83817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4572000" y="3138487"/>
            <a:ext cx="3053496" cy="2805113"/>
          </a:xfrm>
        </p:spPr>
        <p:txBody>
          <a:bodyPr/>
          <a:lstStyle>
            <a:lvl1pPr>
              <a:defRPr sz="1000">
                <a:solidFill>
                  <a:schemeClr val="accent6"/>
                </a:solidFill>
                <a:latin typeface="+mn-lt"/>
              </a:defRPr>
            </a:lvl1pPr>
          </a:lstStyle>
          <a:p>
            <a:r>
              <a:rPr lang="en-US"/>
              <a:t>Click icon to add chart</a:t>
            </a:r>
            <a:endParaRPr lang="en-GB"/>
          </a:p>
        </p:txBody>
      </p: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289A92BA-1BF9-4286-BDF7-4E0BE83C70EE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8639907" y="3138487"/>
            <a:ext cx="3032983" cy="2805113"/>
          </a:xfrm>
        </p:spPr>
        <p:txBody>
          <a:bodyPr/>
          <a:lstStyle>
            <a:lvl1pPr>
              <a:defRPr sz="1000">
                <a:solidFill>
                  <a:schemeClr val="accent6"/>
                </a:solidFill>
                <a:latin typeface="+mn-lt"/>
              </a:defRPr>
            </a:lvl1pPr>
          </a:lstStyle>
          <a:p>
            <a:r>
              <a:rPr lang="en-US"/>
              <a:t>Click icon to add chart</a:t>
            </a:r>
            <a:endParaRPr lang="en-GB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35029DA-B5DE-5C45-8E8E-A2B50969F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877" y="462443"/>
            <a:ext cx="11165288" cy="360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D51541CF-1346-A34B-870D-91322607646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9425" y="873515"/>
            <a:ext cx="11193463" cy="360000"/>
          </a:xfrm>
        </p:spPr>
        <p:txBody>
          <a:bodyPr/>
          <a:lstStyle>
            <a:lvl1pPr>
              <a:spcBef>
                <a:spcPts val="0"/>
              </a:spcBef>
              <a:defRPr sz="3000" b="0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lang="en-US"/>
              <a:t>Subheading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5555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hart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D6524FC-DAB1-4A9B-A16D-AC86BABA73F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5877" y="1951292"/>
            <a:ext cx="2821158" cy="4111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67795D-1453-4721-BAA5-D85311A7C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Corporate Overview | Non-confidential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EF4BB5-D6C5-4C8E-A8C2-BD25A6281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3C495-A01E-4456-AD3E-E0B4E3CA8374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575A09E0-F2E5-E44D-B96F-9826D1856A7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63378" y="1951293"/>
            <a:ext cx="2541600" cy="588708"/>
          </a:xfrm>
          <a:gradFill>
            <a:gsLst>
              <a:gs pos="0">
                <a:schemeClr val="accent2"/>
              </a:gs>
              <a:gs pos="100000">
                <a:srgbClr val="C05BB4"/>
              </a:gs>
            </a:gsLst>
            <a:lin ang="0" scaled="0"/>
          </a:gradFill>
          <a:ln w="19050">
            <a:gradFill>
              <a:gsLst>
                <a:gs pos="0">
                  <a:schemeClr val="accent2"/>
                </a:gs>
                <a:gs pos="100000">
                  <a:srgbClr val="C05BB4"/>
                </a:gs>
              </a:gsLst>
              <a:lin ang="0" scaled="0"/>
            </a:gradFill>
          </a:ln>
        </p:spPr>
        <p:txBody>
          <a:bodyPr tIns="0" anchor="ctr" anchorCtr="0"/>
          <a:lstStyle>
            <a:lvl1pPr algn="ctr">
              <a:lnSpc>
                <a:spcPct val="80000"/>
              </a:lnSpc>
              <a:spcBef>
                <a:spcPts val="0"/>
              </a:spcBef>
              <a:defRPr sz="1400" b="0" i="0" spc="-5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solidFill>
                  <a:schemeClr val="bg1"/>
                </a:solidFill>
              </a:defRPr>
            </a:lvl2pPr>
            <a:lvl3pPr>
              <a:defRPr b="0" i="0">
                <a:solidFill>
                  <a:schemeClr val="bg1"/>
                </a:solidFill>
              </a:defRPr>
            </a:lvl3pPr>
            <a:lvl4pPr>
              <a:defRPr b="0" i="0">
                <a:solidFill>
                  <a:schemeClr val="bg1"/>
                </a:solidFill>
              </a:defRPr>
            </a:lvl4pPr>
            <a:lvl5pPr>
              <a:defRPr b="0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70FA0863-DFE5-B840-8AB3-83AB0F93E68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47333" y="1951293"/>
            <a:ext cx="2541600" cy="574250"/>
          </a:xfrm>
          <a:gradFill>
            <a:gsLst>
              <a:gs pos="0">
                <a:srgbClr val="C55EAF"/>
              </a:gs>
              <a:gs pos="100000">
                <a:srgbClr val="E4697C"/>
              </a:gs>
            </a:gsLst>
            <a:lin ang="0" scaled="0"/>
          </a:gradFill>
          <a:ln w="19050">
            <a:gradFill>
              <a:gsLst>
                <a:gs pos="0">
                  <a:srgbClr val="C05BB4"/>
                </a:gs>
                <a:gs pos="100000">
                  <a:srgbClr val="E4697C"/>
                </a:gs>
              </a:gsLst>
              <a:lin ang="0" scaled="0"/>
            </a:gradFill>
          </a:ln>
        </p:spPr>
        <p:txBody>
          <a:bodyPr tIns="0" anchor="ctr" anchorCtr="0"/>
          <a:lstStyle>
            <a:lvl1pPr algn="ctr">
              <a:lnSpc>
                <a:spcPct val="80000"/>
              </a:lnSpc>
              <a:spcBef>
                <a:spcPts val="0"/>
              </a:spcBef>
              <a:defRPr sz="1400" b="0" i="0" spc="-5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solidFill>
                  <a:schemeClr val="bg1"/>
                </a:solidFill>
              </a:defRPr>
            </a:lvl2pPr>
            <a:lvl3pPr>
              <a:defRPr b="0" i="0">
                <a:solidFill>
                  <a:schemeClr val="bg1"/>
                </a:solidFill>
              </a:defRPr>
            </a:lvl3pPr>
            <a:lvl4pPr>
              <a:defRPr b="0" i="0">
                <a:solidFill>
                  <a:schemeClr val="bg1"/>
                </a:solidFill>
              </a:defRPr>
            </a:lvl4pPr>
            <a:lvl5pPr>
              <a:defRPr b="0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80D5C8F6-BD13-E346-8FF3-6130D210FA2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131288" y="1951293"/>
            <a:ext cx="2541600" cy="588708"/>
          </a:xfrm>
          <a:gradFill>
            <a:gsLst>
              <a:gs pos="0">
                <a:srgbClr val="E4697C"/>
              </a:gs>
              <a:gs pos="100000">
                <a:schemeClr val="accent1"/>
              </a:gs>
            </a:gsLst>
            <a:lin ang="0" scaled="0"/>
          </a:gradFill>
          <a:ln w="19050">
            <a:gradFill>
              <a:gsLst>
                <a:gs pos="0">
                  <a:srgbClr val="E4697C"/>
                </a:gs>
                <a:gs pos="100000">
                  <a:schemeClr val="accent1"/>
                </a:gs>
              </a:gsLst>
              <a:lin ang="0" scaled="0"/>
            </a:gradFill>
          </a:ln>
        </p:spPr>
        <p:txBody>
          <a:bodyPr tIns="0" anchor="ctr" anchorCtr="0"/>
          <a:lstStyle>
            <a:lvl1pPr algn="ctr">
              <a:lnSpc>
                <a:spcPct val="80000"/>
              </a:lnSpc>
              <a:spcBef>
                <a:spcPts val="0"/>
              </a:spcBef>
              <a:defRPr sz="1400" b="0" i="0" spc="-5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solidFill>
                  <a:schemeClr val="bg1"/>
                </a:solidFill>
              </a:defRPr>
            </a:lvl2pPr>
            <a:lvl3pPr>
              <a:defRPr b="0" i="0">
                <a:solidFill>
                  <a:schemeClr val="bg1"/>
                </a:solidFill>
              </a:defRPr>
            </a:lvl3pPr>
            <a:lvl4pPr>
              <a:defRPr b="0" i="0">
                <a:solidFill>
                  <a:schemeClr val="bg1"/>
                </a:solidFill>
              </a:defRPr>
            </a:lvl4pPr>
            <a:lvl5pPr>
              <a:defRPr b="0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043E4FD9-6DC6-D846-9C43-36398B2E9FD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563378" y="2540000"/>
            <a:ext cx="2541600" cy="3522663"/>
          </a:xfrm>
          <a:ln w="19050">
            <a:gradFill>
              <a:gsLst>
                <a:gs pos="0">
                  <a:schemeClr val="accent2"/>
                </a:gs>
                <a:gs pos="100000">
                  <a:srgbClr val="C55EAF"/>
                </a:gs>
              </a:gsLst>
              <a:lin ang="0" scaled="0"/>
            </a:gradFill>
          </a:ln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Picture Placeholder 19">
            <a:extLst>
              <a:ext uri="{FF2B5EF4-FFF2-40B4-BE49-F238E27FC236}">
                <a16:creationId xmlns:a16="http://schemas.microsoft.com/office/drawing/2014/main" id="{B56DD0C9-3C48-DD46-93A9-251CACB3F4C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347333" y="2540000"/>
            <a:ext cx="2541600" cy="3522663"/>
          </a:xfrm>
          <a:ln w="19050">
            <a:gradFill>
              <a:gsLst>
                <a:gs pos="0">
                  <a:srgbClr val="C55EAF"/>
                </a:gs>
                <a:gs pos="99000">
                  <a:srgbClr val="E4697C"/>
                </a:gs>
              </a:gsLst>
              <a:lin ang="0" scaled="0"/>
            </a:gradFill>
          </a:ln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Picture Placeholder 19">
            <a:extLst>
              <a:ext uri="{FF2B5EF4-FFF2-40B4-BE49-F238E27FC236}">
                <a16:creationId xmlns:a16="http://schemas.microsoft.com/office/drawing/2014/main" id="{C9BA6A40-69FF-3E42-84BF-5B28D38D65B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131288" y="2540000"/>
            <a:ext cx="2541600" cy="3522663"/>
          </a:xfrm>
          <a:ln w="19050">
            <a:gradFill>
              <a:gsLst>
                <a:gs pos="0">
                  <a:srgbClr val="E4697C"/>
                </a:gs>
                <a:gs pos="100000">
                  <a:schemeClr val="accent1"/>
                </a:gs>
              </a:gsLst>
              <a:lin ang="0" scaled="0"/>
            </a:gradFill>
          </a:ln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E7EB1BC6-6B3F-6C43-B123-37743EE9B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877" y="462443"/>
            <a:ext cx="11165288" cy="360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A9D8081A-7F80-5649-883E-5F837F42AA1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9425" y="873515"/>
            <a:ext cx="11193463" cy="360000"/>
          </a:xfrm>
        </p:spPr>
        <p:txBody>
          <a:bodyPr/>
          <a:lstStyle>
            <a:lvl1pPr>
              <a:spcBef>
                <a:spcPts val="0"/>
              </a:spcBef>
              <a:defRPr sz="3000" b="0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lang="en-US"/>
              <a:t>Subheading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52308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art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D6524FC-DAB1-4A9B-A16D-AC86BABA73F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5876" y="1951292"/>
            <a:ext cx="3568123" cy="4111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67795D-1453-4721-BAA5-D85311A7C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Corporate Overview | Non-confidential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EF4BB5-D6C5-4C8E-A8C2-BD25A6281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3C495-A01E-4456-AD3E-E0B4E3CA8374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575A09E0-F2E5-E44D-B96F-9826D1856A7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26240" y="1951293"/>
            <a:ext cx="3536341" cy="588708"/>
          </a:xfrm>
          <a:gradFill>
            <a:gsLst>
              <a:gs pos="0">
                <a:schemeClr val="accent2"/>
              </a:gs>
              <a:gs pos="100000">
                <a:srgbClr val="D3639F"/>
              </a:gs>
            </a:gsLst>
            <a:lin ang="0" scaled="0"/>
          </a:gradFill>
          <a:ln w="19050">
            <a:gradFill>
              <a:gsLst>
                <a:gs pos="0">
                  <a:schemeClr val="accent2"/>
                </a:gs>
                <a:gs pos="100000">
                  <a:srgbClr val="D3639F"/>
                </a:gs>
              </a:gsLst>
              <a:lin ang="0" scaled="0"/>
            </a:gradFill>
          </a:ln>
        </p:spPr>
        <p:txBody>
          <a:bodyPr tIns="0" anchor="ctr" anchorCtr="0"/>
          <a:lstStyle>
            <a:lvl1pPr algn="ctr">
              <a:lnSpc>
                <a:spcPct val="80000"/>
              </a:lnSpc>
              <a:spcBef>
                <a:spcPts val="0"/>
              </a:spcBef>
              <a:defRPr sz="1400" b="0" i="0" spc="-5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solidFill>
                  <a:schemeClr val="bg1"/>
                </a:solidFill>
              </a:defRPr>
            </a:lvl2pPr>
            <a:lvl3pPr>
              <a:defRPr b="0" i="0">
                <a:solidFill>
                  <a:schemeClr val="bg1"/>
                </a:solidFill>
              </a:defRPr>
            </a:lvl3pPr>
            <a:lvl4pPr>
              <a:defRPr b="0" i="0">
                <a:solidFill>
                  <a:schemeClr val="bg1"/>
                </a:solidFill>
              </a:defRPr>
            </a:lvl4pPr>
            <a:lvl5pPr>
              <a:defRPr b="0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70FA0863-DFE5-B840-8AB3-83AB0F93E68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24825" y="1951293"/>
            <a:ext cx="3536340" cy="574250"/>
          </a:xfrm>
          <a:gradFill>
            <a:gsLst>
              <a:gs pos="0">
                <a:srgbClr val="D3639F"/>
              </a:gs>
              <a:gs pos="100000">
                <a:schemeClr val="accent1"/>
              </a:gs>
            </a:gsLst>
            <a:lin ang="0" scaled="0"/>
          </a:gradFill>
          <a:ln w="19050">
            <a:gradFill>
              <a:gsLst>
                <a:gs pos="0">
                  <a:srgbClr val="D3639F"/>
                </a:gs>
                <a:gs pos="100000">
                  <a:schemeClr val="accent1"/>
                </a:gs>
              </a:gsLst>
              <a:lin ang="0" scaled="0"/>
            </a:gradFill>
          </a:ln>
        </p:spPr>
        <p:txBody>
          <a:bodyPr tIns="0" anchor="ctr" anchorCtr="0"/>
          <a:lstStyle>
            <a:lvl1pPr algn="ctr">
              <a:lnSpc>
                <a:spcPct val="80000"/>
              </a:lnSpc>
              <a:spcBef>
                <a:spcPts val="0"/>
              </a:spcBef>
              <a:defRPr sz="1400" b="0" i="0" spc="-5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solidFill>
                  <a:schemeClr val="bg1"/>
                </a:solidFill>
              </a:defRPr>
            </a:lvl2pPr>
            <a:lvl3pPr>
              <a:defRPr b="0" i="0">
                <a:solidFill>
                  <a:schemeClr val="bg1"/>
                </a:solidFill>
              </a:defRPr>
            </a:lvl3pPr>
            <a:lvl4pPr>
              <a:defRPr b="0" i="0">
                <a:solidFill>
                  <a:schemeClr val="bg1"/>
                </a:solidFill>
              </a:defRPr>
            </a:lvl4pPr>
            <a:lvl5pPr>
              <a:defRPr b="0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043E4FD9-6DC6-D846-9C43-36398B2E9FD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326242" y="2541600"/>
            <a:ext cx="3536340" cy="3524399"/>
          </a:xfrm>
          <a:ln w="19050">
            <a:gradFill>
              <a:gsLst>
                <a:gs pos="0">
                  <a:schemeClr val="accent2"/>
                </a:gs>
                <a:gs pos="100000">
                  <a:srgbClr val="D3639F"/>
                </a:gs>
              </a:gsLst>
              <a:lin ang="0" scaled="0"/>
            </a:gradFill>
          </a:ln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Picture Placeholder 19">
            <a:extLst>
              <a:ext uri="{FF2B5EF4-FFF2-40B4-BE49-F238E27FC236}">
                <a16:creationId xmlns:a16="http://schemas.microsoft.com/office/drawing/2014/main" id="{B56DD0C9-3C48-DD46-93A9-251CACB3F4C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24825" y="2540000"/>
            <a:ext cx="3536340" cy="3522663"/>
          </a:xfrm>
          <a:ln w="19050">
            <a:gradFill>
              <a:gsLst>
                <a:gs pos="0">
                  <a:srgbClr val="D3639F"/>
                </a:gs>
                <a:gs pos="99000">
                  <a:schemeClr val="accent1"/>
                </a:gs>
              </a:gsLst>
              <a:lin ang="0" scaled="0"/>
            </a:gradFill>
          </a:ln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1E7A4AF-C079-4F47-BE30-D47CDB362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877" y="462443"/>
            <a:ext cx="11165288" cy="360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DD9AE3AE-BFDD-4D41-9788-D29E284BA53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9425" y="873515"/>
            <a:ext cx="11193463" cy="360000"/>
          </a:xfrm>
        </p:spPr>
        <p:txBody>
          <a:bodyPr/>
          <a:lstStyle>
            <a:lvl1pPr>
              <a:spcBef>
                <a:spcPts val="0"/>
              </a:spcBef>
              <a:defRPr sz="3000" b="0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lang="en-US"/>
              <a:t>Subheading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17938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67795D-1453-4721-BAA5-D85311A7C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Corporate Overview | Non-confidential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EF4BB5-D6C5-4C8E-A8C2-BD25A6281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3C495-A01E-4456-AD3E-E0B4E3CA8374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D6524FC-DAB1-4A9B-A16D-AC86BABA73F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6" y="1336376"/>
            <a:ext cx="11193464" cy="328912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500" b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5EB4DFA-319D-4FFE-93AB-389276914A9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5300" y="6156000"/>
            <a:ext cx="11191875" cy="144000"/>
          </a:xfrm>
        </p:spPr>
        <p:txBody>
          <a:bodyPr/>
          <a:lstStyle>
            <a:lvl1pPr>
              <a:defRPr sz="75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7B3353B-B28B-4FCE-A52D-6B89CD37EE7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79425" y="1670050"/>
            <a:ext cx="11193463" cy="4102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ED2B608-8B44-5445-83CD-018724FD4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877" y="462443"/>
            <a:ext cx="11165288" cy="360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9755FBD-92AF-5844-B37B-C6351FEDD22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9425" y="873515"/>
            <a:ext cx="11193463" cy="360000"/>
          </a:xfrm>
        </p:spPr>
        <p:txBody>
          <a:bodyPr/>
          <a:lstStyle>
            <a:lvl1pPr>
              <a:spcBef>
                <a:spcPts val="0"/>
              </a:spcBef>
              <a:defRPr sz="3000" b="0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lang="en-US"/>
              <a:t>Subheading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56387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67795D-1453-4721-BAA5-D85311A7C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Corporate Overview | Non-confidential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EF4BB5-D6C5-4C8E-A8C2-BD25A6281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3C495-A01E-4456-AD3E-E0B4E3CA8374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5EB4DFA-319D-4FFE-93AB-389276914A9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5300" y="6156000"/>
            <a:ext cx="11191875" cy="144000"/>
          </a:xfrm>
        </p:spPr>
        <p:txBody>
          <a:bodyPr/>
          <a:lstStyle>
            <a:lvl1pPr>
              <a:defRPr sz="750" b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7B3353B-B28B-4FCE-A52D-6B89CD37EE7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04001" y="1670050"/>
            <a:ext cx="11165288" cy="41021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ED2B608-8B44-5445-83CD-018724FD4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462443"/>
            <a:ext cx="11165288" cy="360000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9755FBD-92AF-5844-B37B-C6351FEDD22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4001" y="873515"/>
            <a:ext cx="11165288" cy="360000"/>
          </a:xfrm>
        </p:spPr>
        <p:txBody>
          <a:bodyPr/>
          <a:lstStyle>
            <a:lvl1pPr>
              <a:spcBef>
                <a:spcPts val="0"/>
              </a:spcBef>
              <a:defRPr sz="3000" b="0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lang="en-US"/>
              <a:t>Subheading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57673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content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67795D-1453-4721-BAA5-D85311A7C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Corporate Overview | Non-confidential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EF4BB5-D6C5-4C8E-A8C2-BD25A6281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3C495-A01E-4456-AD3E-E0B4E3CA8374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5EB4DFA-319D-4FFE-93AB-389276914A9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5300" y="6156000"/>
            <a:ext cx="11191875" cy="144000"/>
          </a:xfrm>
        </p:spPr>
        <p:txBody>
          <a:bodyPr/>
          <a:lstStyle>
            <a:lvl1pPr>
              <a:defRPr sz="750" b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7B3353B-B28B-4FCE-A52D-6B89CD37EE7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06412" y="1670050"/>
            <a:ext cx="5328000" cy="41021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ED2B608-8B44-5445-83CD-018724FD4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462443"/>
            <a:ext cx="11165288" cy="360000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9755FBD-92AF-5844-B37B-C6351FEDD22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4001" y="873515"/>
            <a:ext cx="11165288" cy="360000"/>
          </a:xfrm>
        </p:spPr>
        <p:txBody>
          <a:bodyPr/>
          <a:lstStyle>
            <a:lvl1pPr>
              <a:spcBef>
                <a:spcPts val="0"/>
              </a:spcBef>
              <a:defRPr sz="3000" b="0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lang="en-US"/>
              <a:t>Subheading</a:t>
            </a:r>
            <a:endParaRPr lang="en-GB"/>
          </a:p>
        </p:txBody>
      </p:sp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478B253D-1013-9C4F-9816-3FC929C247E1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341288" y="1670050"/>
            <a:ext cx="5328000" cy="41021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549204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content -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67795D-1453-4721-BAA5-D85311A7C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Corporate Overview | Non-confidential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EF4BB5-D6C5-4C8E-A8C2-BD25A6281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3C495-A01E-4456-AD3E-E0B4E3CA8374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5EB4DFA-319D-4FFE-93AB-389276914A9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5300" y="6156000"/>
            <a:ext cx="11191875" cy="144000"/>
          </a:xfrm>
        </p:spPr>
        <p:txBody>
          <a:bodyPr/>
          <a:lstStyle>
            <a:lvl1pPr>
              <a:defRPr sz="750" b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7B3353B-B28B-4FCE-A52D-6B89CD37EE7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06412" y="1670050"/>
            <a:ext cx="3420000" cy="41021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ED2B608-8B44-5445-83CD-018724FD4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462443"/>
            <a:ext cx="11165288" cy="360000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9755FBD-92AF-5844-B37B-C6351FEDD22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4001" y="873515"/>
            <a:ext cx="11165288" cy="360000"/>
          </a:xfrm>
        </p:spPr>
        <p:txBody>
          <a:bodyPr/>
          <a:lstStyle>
            <a:lvl1pPr>
              <a:spcBef>
                <a:spcPts val="0"/>
              </a:spcBef>
              <a:defRPr sz="3000" b="0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lang="en-US"/>
              <a:t>Subheading</a:t>
            </a:r>
            <a:endParaRPr lang="en-GB"/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DFE38385-4B59-E043-866D-077708FD0770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377850" y="1670050"/>
            <a:ext cx="3420000" cy="41021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CCA6AEA7-B31F-0A43-8062-86B80236C6C3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8249288" y="1673225"/>
            <a:ext cx="3420000" cy="41021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681249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content - 4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67795D-1453-4721-BAA5-D85311A7C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Corporate Overview | Non-confidential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EF4BB5-D6C5-4C8E-A8C2-BD25A6281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3C495-A01E-4456-AD3E-E0B4E3CA8374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5EB4DFA-319D-4FFE-93AB-389276914A9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5300" y="6156000"/>
            <a:ext cx="11191875" cy="144000"/>
          </a:xfrm>
        </p:spPr>
        <p:txBody>
          <a:bodyPr/>
          <a:lstStyle>
            <a:lvl1pPr>
              <a:defRPr sz="750" b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7B3353B-B28B-4FCE-A52D-6B89CD37EE7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06412" y="1670050"/>
            <a:ext cx="2412000" cy="41021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ED2B608-8B44-5445-83CD-018724FD4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462443"/>
            <a:ext cx="11165288" cy="360000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9755FBD-92AF-5844-B37B-C6351FEDD22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4001" y="873515"/>
            <a:ext cx="11165288" cy="360000"/>
          </a:xfrm>
        </p:spPr>
        <p:txBody>
          <a:bodyPr/>
          <a:lstStyle>
            <a:lvl1pPr>
              <a:spcBef>
                <a:spcPts val="0"/>
              </a:spcBef>
              <a:defRPr sz="3000" b="0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lang="en-US"/>
              <a:t>Subheading</a:t>
            </a:r>
            <a:endParaRPr lang="en-GB"/>
          </a:p>
        </p:txBody>
      </p:sp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3A74FCC1-72E0-504A-A8C1-61B3E10BDCFA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420484" y="1670050"/>
            <a:ext cx="2412000" cy="41021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5" name="Content Placeholder 6">
            <a:extLst>
              <a:ext uri="{FF2B5EF4-FFF2-40B4-BE49-F238E27FC236}">
                <a16:creationId xmlns:a16="http://schemas.microsoft.com/office/drawing/2014/main" id="{06929243-654F-9143-AB26-4B2ED8B6C5C6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334556" y="1670050"/>
            <a:ext cx="2412000" cy="41021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6" name="Content Placeholder 6">
            <a:extLst>
              <a:ext uri="{FF2B5EF4-FFF2-40B4-BE49-F238E27FC236}">
                <a16:creationId xmlns:a16="http://schemas.microsoft.com/office/drawing/2014/main" id="{C426392C-73C3-B449-B5D5-482DABF2AF6A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9248628" y="1673225"/>
            <a:ext cx="2412000" cy="41021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2507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9C2EAE-7CD0-40F2-A6F4-A8E85C3467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7600" y="1951292"/>
            <a:ext cx="3556800" cy="4111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Number triangle 1">
            <a:extLst>
              <a:ext uri="{FF2B5EF4-FFF2-40B4-BE49-F238E27FC236}">
                <a16:creationId xmlns:a16="http://schemas.microsoft.com/office/drawing/2014/main" id="{19796A70-8E8B-4CA6-8215-DD522717F7A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5400000">
            <a:off x="5203245" y="2025244"/>
            <a:ext cx="878375" cy="760735"/>
          </a:xfrm>
          <a:prstGeom prst="triangle">
            <a:avLst/>
          </a:prstGeom>
          <a:solidFill>
            <a:schemeClr val="accent2"/>
          </a:solidFill>
        </p:spPr>
        <p:txBody>
          <a:bodyPr vert="vert270" anchor="ctr" anchorCtr="1"/>
          <a:lstStyle>
            <a:lvl1pPr>
              <a:lnSpc>
                <a:spcPct val="110000"/>
              </a:lnSpc>
              <a:spcBef>
                <a:spcPts val="0"/>
              </a:spcBef>
              <a:defRPr sz="16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01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F17B8D-66A1-4EDC-BB75-5A5C72C96A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24400" y="1951292"/>
            <a:ext cx="5448488" cy="893508"/>
          </a:xfrm>
        </p:spPr>
        <p:txBody>
          <a:bodyPr/>
          <a:lstStyle>
            <a:lvl2pPr>
              <a:lnSpc>
                <a:spcPct val="100000"/>
              </a:lnSpc>
              <a:defRPr sz="2000" b="0">
                <a:latin typeface="+mn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Number triangle 2">
            <a:extLst>
              <a:ext uri="{FF2B5EF4-FFF2-40B4-BE49-F238E27FC236}">
                <a16:creationId xmlns:a16="http://schemas.microsoft.com/office/drawing/2014/main" id="{85B2C6F1-F132-4A8B-9F83-2B2B6BFD2A8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5400000">
            <a:off x="5203245" y="3193008"/>
            <a:ext cx="878375" cy="760735"/>
          </a:xfrm>
          <a:prstGeom prst="triangle">
            <a:avLst/>
          </a:prstGeom>
          <a:solidFill>
            <a:schemeClr val="accent1"/>
          </a:solidFill>
        </p:spPr>
        <p:txBody>
          <a:bodyPr vert="vert270" anchor="ctr" anchorCtr="1"/>
          <a:lstStyle>
            <a:lvl1pPr>
              <a:lnSpc>
                <a:spcPct val="110000"/>
              </a:lnSpc>
              <a:spcBef>
                <a:spcPts val="0"/>
              </a:spcBef>
              <a:defRPr sz="16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02</a:t>
            </a:r>
            <a:endParaRPr lang="en-GB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156A6850-D797-42D2-BD3C-56B7641F9F34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224400" y="3123599"/>
            <a:ext cx="5448488" cy="893508"/>
          </a:xfrm>
        </p:spPr>
        <p:txBody>
          <a:bodyPr/>
          <a:lstStyle>
            <a:lvl2pPr>
              <a:lnSpc>
                <a:spcPct val="100000"/>
              </a:lnSpc>
              <a:defRPr sz="2000" b="0">
                <a:latin typeface="+mn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Number triangle 3">
            <a:extLst>
              <a:ext uri="{FF2B5EF4-FFF2-40B4-BE49-F238E27FC236}">
                <a16:creationId xmlns:a16="http://schemas.microsoft.com/office/drawing/2014/main" id="{2976B28E-A83B-48F2-8AA7-16009555181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 rot="5400000">
            <a:off x="5203245" y="4366490"/>
            <a:ext cx="878375" cy="760735"/>
          </a:xfrm>
          <a:prstGeom prst="triangle">
            <a:avLst/>
          </a:prstGeom>
          <a:solidFill>
            <a:schemeClr val="accent6"/>
          </a:solidFill>
        </p:spPr>
        <p:txBody>
          <a:bodyPr vert="vert270" anchor="ctr" anchorCtr="1"/>
          <a:lstStyle>
            <a:lvl1pPr>
              <a:lnSpc>
                <a:spcPct val="110000"/>
              </a:lnSpc>
              <a:spcBef>
                <a:spcPts val="0"/>
              </a:spcBef>
              <a:defRPr sz="16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03</a:t>
            </a:r>
            <a:endParaRPr lang="en-GB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DACF6FBD-6EBE-4480-AEFC-DC86DED6AEDF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24400" y="4284185"/>
            <a:ext cx="5448488" cy="902178"/>
          </a:xfrm>
        </p:spPr>
        <p:txBody>
          <a:bodyPr/>
          <a:lstStyle>
            <a:lvl2pPr>
              <a:lnSpc>
                <a:spcPct val="100000"/>
              </a:lnSpc>
              <a:defRPr sz="2000" b="0">
                <a:latin typeface="+mn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538DE2-7687-4746-9500-DC8055D14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Corporate Overview | Non-confidential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DA1BBD-E775-4541-9F6D-52A1B1F54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3C495-A01E-4456-AD3E-E0B4E3CA8374}" type="slidenum">
              <a:rPr lang="en-GB" smtClean="0"/>
              <a:t>‹#›</a:t>
            </a:fld>
            <a:endParaRPr lang="en-GB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CFF4C53-39E0-4544-A14C-AB4577468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877" y="462443"/>
            <a:ext cx="11165288" cy="360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C04FE977-4E18-2141-BEBC-4762397775B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9425" y="873515"/>
            <a:ext cx="11193463" cy="360000"/>
          </a:xfrm>
        </p:spPr>
        <p:txBody>
          <a:bodyPr/>
          <a:lstStyle>
            <a:lvl1pPr>
              <a:spcBef>
                <a:spcPts val="0"/>
              </a:spcBef>
              <a:defRPr sz="3000" b="0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lang="en-US"/>
              <a:t>Subheading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14376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content - 5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67795D-1453-4721-BAA5-D85311A7C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Corporate Overview | Non-confidential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EF4BB5-D6C5-4C8E-A8C2-BD25A6281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3C495-A01E-4456-AD3E-E0B4E3CA8374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5EB4DFA-319D-4FFE-93AB-389276914A9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5300" y="6156000"/>
            <a:ext cx="11191875" cy="144000"/>
          </a:xfrm>
        </p:spPr>
        <p:txBody>
          <a:bodyPr/>
          <a:lstStyle>
            <a:lvl1pPr>
              <a:defRPr sz="750" b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7B3353B-B28B-4FCE-A52D-6B89CD37EE7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06411" y="1670050"/>
            <a:ext cx="1872000" cy="41021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ED2B608-8B44-5445-83CD-018724FD4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462443"/>
            <a:ext cx="11165288" cy="360000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9755FBD-92AF-5844-B37B-C6351FEDD22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4001" y="873515"/>
            <a:ext cx="11165288" cy="360000"/>
          </a:xfrm>
        </p:spPr>
        <p:txBody>
          <a:bodyPr/>
          <a:lstStyle>
            <a:lvl1pPr>
              <a:spcBef>
                <a:spcPts val="0"/>
              </a:spcBef>
              <a:defRPr sz="3000" b="0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lang="en-US"/>
              <a:t>Subheading</a:t>
            </a:r>
            <a:endParaRPr lang="en-GB"/>
          </a:p>
        </p:txBody>
      </p:sp>
      <p:sp>
        <p:nvSpPr>
          <p:cNvPr id="23" name="Content Placeholder 6">
            <a:extLst>
              <a:ext uri="{FF2B5EF4-FFF2-40B4-BE49-F238E27FC236}">
                <a16:creationId xmlns:a16="http://schemas.microsoft.com/office/drawing/2014/main" id="{5A94B256-C073-E147-83AB-244FDC8CBD85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2829130" y="1670050"/>
            <a:ext cx="1872000" cy="41021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4" name="Content Placeholder 6">
            <a:extLst>
              <a:ext uri="{FF2B5EF4-FFF2-40B4-BE49-F238E27FC236}">
                <a16:creationId xmlns:a16="http://schemas.microsoft.com/office/drawing/2014/main" id="{48D21733-A21B-9541-B46E-C57D83E1438C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5151849" y="1670050"/>
            <a:ext cx="1872000" cy="41021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5" name="Content Placeholder 6">
            <a:extLst>
              <a:ext uri="{FF2B5EF4-FFF2-40B4-BE49-F238E27FC236}">
                <a16:creationId xmlns:a16="http://schemas.microsoft.com/office/drawing/2014/main" id="{B79BC7E1-4B0A-644C-9180-71240F08099D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7474568" y="1670050"/>
            <a:ext cx="1872000" cy="41021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6" name="Content Placeholder 6">
            <a:extLst>
              <a:ext uri="{FF2B5EF4-FFF2-40B4-BE49-F238E27FC236}">
                <a16:creationId xmlns:a16="http://schemas.microsoft.com/office/drawing/2014/main" id="{DC8F27E6-6D85-2242-9451-75B0902ECCFC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9797288" y="1670050"/>
            <a:ext cx="1872000" cy="41021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37682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slide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AD7AF3-4DD1-42D5-BEAE-87897C150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GB"/>
              <a:t>Corporate Overview | Non-confidential</a:t>
            </a:r>
          </a:p>
        </p:txBody>
      </p:sp>
      <p:sp>
        <p:nvSpPr>
          <p:cNvPr id="5" name="Nykode text">
            <a:extLst>
              <a:ext uri="{FF2B5EF4-FFF2-40B4-BE49-F238E27FC236}">
                <a16:creationId xmlns:a16="http://schemas.microsoft.com/office/drawing/2014/main" id="{3B6C0A25-9102-447C-9B14-06DC8A79BDA3}"/>
              </a:ext>
            </a:extLst>
          </p:cNvPr>
          <p:cNvSpPr txBox="1"/>
          <p:nvPr userDrawn="1"/>
        </p:nvSpPr>
        <p:spPr>
          <a:xfrm>
            <a:off x="507599" y="6549676"/>
            <a:ext cx="1620000" cy="14229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GB" sz="1000" b="1" err="1">
                <a:solidFill>
                  <a:schemeClr val="bg2"/>
                </a:solidFill>
                <a:latin typeface="+mj-lt"/>
              </a:rPr>
              <a:t>Nykode</a:t>
            </a:r>
            <a:r>
              <a:rPr lang="en-GB" sz="1000" b="1">
                <a:solidFill>
                  <a:schemeClr val="bg2"/>
                </a:solidFill>
                <a:latin typeface="+mj-lt"/>
              </a:rPr>
              <a:t> Therapeutics |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DA6F24-2941-4985-B59E-E82E80F070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2934000"/>
            <a:ext cx="11193465" cy="986400"/>
          </a:xfrm>
        </p:spPr>
        <p:txBody>
          <a:bodyPr/>
          <a:lstStyle>
            <a:lvl1pPr algn="ctr">
              <a:lnSpc>
                <a:spcPct val="80000"/>
              </a:lnSpc>
              <a:defRPr sz="6000" cap="all" spc="-20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B3EC6B9-2E48-4764-9BF4-DA5366D7F7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1407" y="483790"/>
            <a:ext cx="2032400" cy="770215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defRPr sz="1000" b="0">
                <a:solidFill>
                  <a:schemeClr val="bg2"/>
                </a:solidFill>
                <a:latin typeface="+mn-lt"/>
              </a:defRPr>
            </a:lvl1pPr>
            <a:lvl2pPr>
              <a:lnSpc>
                <a:spcPct val="100000"/>
              </a:lnSpc>
              <a:defRPr sz="1000">
                <a:solidFill>
                  <a:schemeClr val="bg2"/>
                </a:solidFill>
              </a:defRPr>
            </a:lvl2pPr>
            <a:lvl3pPr>
              <a:lnSpc>
                <a:spcPct val="100000"/>
              </a:lnSpc>
              <a:spcAft>
                <a:spcPts val="0"/>
              </a:spcAft>
              <a:defRPr sz="1000">
                <a:solidFill>
                  <a:schemeClr val="bg2"/>
                </a:solidFill>
              </a:defRPr>
            </a:lvl3pPr>
            <a:lvl4pPr>
              <a:defRPr sz="1000">
                <a:solidFill>
                  <a:schemeClr val="bg2"/>
                </a:solidFill>
              </a:defRPr>
            </a:lvl4pPr>
            <a:lvl5pPr>
              <a:defRPr sz="10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539179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C78186-7012-4493-85B1-9876EF3CB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Corporate Overview | Non-confidential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3D78CB-F0AE-4E94-93C7-20A2B088F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3C495-A01E-4456-AD3E-E0B4E3CA8374}" type="slidenum">
              <a:rPr lang="en-GB" smtClean="0"/>
              <a:t>‹#›</a:t>
            </a:fld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DFF69A2-4E40-5A45-81F3-F2840D8EB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877" y="462443"/>
            <a:ext cx="11165288" cy="360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AA2EAB14-BE68-1F41-8A83-93FC202A7F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9425" y="873515"/>
            <a:ext cx="11193463" cy="360000"/>
          </a:xfrm>
        </p:spPr>
        <p:txBody>
          <a:bodyPr/>
          <a:lstStyle>
            <a:lvl1pPr>
              <a:spcBef>
                <a:spcPts val="0"/>
              </a:spcBef>
              <a:defRPr sz="3000" b="0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lang="en-US"/>
              <a:t>Subheading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72402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AD7AF3-4DD1-42D5-BEAE-87897C150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Corporate Overview | Non-confidential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FF0EC4-DDBB-4A3F-9C81-1AA1B8021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3C495-A01E-4456-AD3E-E0B4E3CA83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09250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C78186-7012-4493-85B1-9876EF3CB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Webcast | Non-confidential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3D78CB-F0AE-4E94-93C7-20A2B088F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3C495-A01E-4456-AD3E-E0B4E3CA8374}" type="slidenum">
              <a:rPr lang="en-GB" smtClean="0"/>
              <a:t>‹#›</a:t>
            </a:fld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DFF69A2-4E40-5A45-81F3-F2840D8EB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877" y="462443"/>
            <a:ext cx="11165288" cy="3600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GB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AA2EAB14-BE68-1F41-8A83-93FC202A7F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9425" y="873515"/>
            <a:ext cx="11193463" cy="360000"/>
          </a:xfrm>
        </p:spPr>
        <p:txBody>
          <a:bodyPr/>
          <a:lstStyle>
            <a:lvl1pPr>
              <a:spcBef>
                <a:spcPts val="0"/>
              </a:spcBef>
              <a:defRPr sz="3000" b="0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lang="en-US"/>
              <a:t>Subheading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43500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">
            <a:extLst>
              <a:ext uri="{FF2B5EF4-FFF2-40B4-BE49-F238E27FC236}">
                <a16:creationId xmlns:a16="http://schemas.microsoft.com/office/drawing/2014/main" id="{089C2EAE-7CD0-40F2-A6F4-A8E85C3467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7600" y="1951292"/>
            <a:ext cx="3556800" cy="4111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Number triangle 1">
            <a:extLst>
              <a:ext uri="{FF2B5EF4-FFF2-40B4-BE49-F238E27FC236}">
                <a16:creationId xmlns:a16="http://schemas.microsoft.com/office/drawing/2014/main" id="{19796A70-8E8B-4CA6-8215-DD522717F7A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5400000">
            <a:off x="4321821" y="2025244"/>
            <a:ext cx="878375" cy="760735"/>
          </a:xfrm>
          <a:prstGeom prst="triangle">
            <a:avLst/>
          </a:prstGeom>
          <a:solidFill>
            <a:schemeClr val="accent2"/>
          </a:solidFill>
        </p:spPr>
        <p:txBody>
          <a:bodyPr vert="vert270" anchor="ctr" anchorCtr="1"/>
          <a:lstStyle>
            <a:lvl1pPr>
              <a:lnSpc>
                <a:spcPct val="110000"/>
              </a:lnSpc>
              <a:spcBef>
                <a:spcPts val="0"/>
              </a:spcBef>
              <a:defRPr sz="16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01</a:t>
            </a:r>
            <a:endParaRPr lang="en-GB"/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42F17B8D-66A1-4EDC-BB75-5A5C72C96A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70400" y="2108611"/>
            <a:ext cx="2602800" cy="594000"/>
          </a:xfrm>
        </p:spPr>
        <p:txBody>
          <a:bodyPr/>
          <a:lstStyle>
            <a:lvl1pPr>
              <a:defRPr sz="1500"/>
            </a:lvl1pPr>
            <a:lvl2pPr>
              <a:lnSpc>
                <a:spcPct val="100000"/>
              </a:lnSpc>
              <a:defRPr sz="1500" b="0">
                <a:latin typeface="+mn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Number triangle 2">
            <a:extLst>
              <a:ext uri="{FF2B5EF4-FFF2-40B4-BE49-F238E27FC236}">
                <a16:creationId xmlns:a16="http://schemas.microsoft.com/office/drawing/2014/main" id="{85B2C6F1-F132-4A8B-9F83-2B2B6BFD2A8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5400000">
            <a:off x="4321821" y="3053129"/>
            <a:ext cx="878375" cy="760735"/>
          </a:xfrm>
          <a:prstGeom prst="triangle">
            <a:avLst/>
          </a:prstGeom>
          <a:solidFill>
            <a:schemeClr val="accent6"/>
          </a:solidFill>
        </p:spPr>
        <p:txBody>
          <a:bodyPr vert="vert270" anchor="ctr" anchorCtr="1"/>
          <a:lstStyle>
            <a:lvl1pPr>
              <a:lnSpc>
                <a:spcPct val="110000"/>
              </a:lnSpc>
              <a:spcBef>
                <a:spcPts val="0"/>
              </a:spcBef>
              <a:defRPr sz="16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02</a:t>
            </a:r>
            <a:endParaRPr lang="en-GB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56A6850-D797-42D2-BD3C-56B7641F9F34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5270400" y="3136839"/>
            <a:ext cx="2602800" cy="594000"/>
          </a:xfrm>
        </p:spPr>
        <p:txBody>
          <a:bodyPr/>
          <a:lstStyle>
            <a:lvl1pPr>
              <a:defRPr sz="1500"/>
            </a:lvl1pPr>
            <a:lvl2pPr>
              <a:lnSpc>
                <a:spcPct val="100000"/>
              </a:lnSpc>
              <a:defRPr sz="1500" b="0">
                <a:latin typeface="+mn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Number triangle 3">
            <a:extLst>
              <a:ext uri="{FF2B5EF4-FFF2-40B4-BE49-F238E27FC236}">
                <a16:creationId xmlns:a16="http://schemas.microsoft.com/office/drawing/2014/main" id="{2976B28E-A83B-48F2-8AA7-16009555181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 rot="5400000">
            <a:off x="4321821" y="4081014"/>
            <a:ext cx="878375" cy="760735"/>
          </a:xfrm>
          <a:prstGeom prst="triangle">
            <a:avLst/>
          </a:prstGeom>
          <a:solidFill>
            <a:schemeClr val="accent1"/>
          </a:solidFill>
        </p:spPr>
        <p:txBody>
          <a:bodyPr vert="vert270" anchor="ctr" anchorCtr="1"/>
          <a:lstStyle>
            <a:lvl1pPr>
              <a:lnSpc>
                <a:spcPct val="110000"/>
              </a:lnSpc>
              <a:spcBef>
                <a:spcPts val="0"/>
              </a:spcBef>
              <a:defRPr sz="16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03</a:t>
            </a:r>
            <a:endParaRPr lang="en-GB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DACF6FBD-6EBE-4480-AEFC-DC86DED6AEDF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270400" y="4165067"/>
            <a:ext cx="2602800" cy="594000"/>
          </a:xfrm>
        </p:spPr>
        <p:txBody>
          <a:bodyPr/>
          <a:lstStyle>
            <a:lvl1pPr>
              <a:defRPr sz="1500"/>
            </a:lvl1pPr>
            <a:lvl2pPr>
              <a:lnSpc>
                <a:spcPct val="100000"/>
              </a:lnSpc>
              <a:defRPr sz="1500" b="0">
                <a:latin typeface="+mn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Number triangle 4">
            <a:extLst>
              <a:ext uri="{FF2B5EF4-FFF2-40B4-BE49-F238E27FC236}">
                <a16:creationId xmlns:a16="http://schemas.microsoft.com/office/drawing/2014/main" id="{97C28B57-78D5-4ED4-B94E-69B83D28A3F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 rot="5400000">
            <a:off x="4321821" y="5108900"/>
            <a:ext cx="878375" cy="760735"/>
          </a:xfrm>
          <a:prstGeom prst="triangle">
            <a:avLst/>
          </a:prstGeom>
          <a:solidFill>
            <a:schemeClr val="accent5"/>
          </a:solidFill>
        </p:spPr>
        <p:txBody>
          <a:bodyPr vert="vert270" anchor="ctr" anchorCtr="1"/>
          <a:lstStyle>
            <a:lvl1pPr>
              <a:lnSpc>
                <a:spcPct val="110000"/>
              </a:lnSpc>
              <a:spcBef>
                <a:spcPts val="0"/>
              </a:spcBef>
              <a:defRPr sz="16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04</a:t>
            </a:r>
            <a:endParaRPr lang="en-GB"/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BDEFA9BB-0F4C-41A1-9FFE-591F245D4159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5270400" y="5193296"/>
            <a:ext cx="2602800" cy="594000"/>
          </a:xfrm>
        </p:spPr>
        <p:txBody>
          <a:bodyPr/>
          <a:lstStyle>
            <a:lvl1pPr>
              <a:defRPr sz="1500"/>
            </a:lvl1pPr>
            <a:lvl2pPr>
              <a:lnSpc>
                <a:spcPct val="100000"/>
              </a:lnSpc>
              <a:defRPr sz="1500" b="0">
                <a:latin typeface="+mn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9" name="Number triangle 5">
            <a:extLst>
              <a:ext uri="{FF2B5EF4-FFF2-40B4-BE49-F238E27FC236}">
                <a16:creationId xmlns:a16="http://schemas.microsoft.com/office/drawing/2014/main" id="{0EBCB0D2-9B78-4256-99F7-8EF2A0CBE1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 rot="5400000">
            <a:off x="8116581" y="2025244"/>
            <a:ext cx="878375" cy="760735"/>
          </a:xfrm>
          <a:prstGeom prst="triangle">
            <a:avLst/>
          </a:prstGeom>
          <a:solidFill>
            <a:schemeClr val="accent2"/>
          </a:solidFill>
        </p:spPr>
        <p:txBody>
          <a:bodyPr vert="vert270" anchor="ctr" anchorCtr="1"/>
          <a:lstStyle>
            <a:lvl1pPr>
              <a:lnSpc>
                <a:spcPct val="110000"/>
              </a:lnSpc>
              <a:spcBef>
                <a:spcPts val="0"/>
              </a:spcBef>
              <a:defRPr sz="16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05</a:t>
            </a:r>
            <a:endParaRPr lang="en-GB"/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06591161-0A87-4FBD-9E3C-274362137E23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9065160" y="2108611"/>
            <a:ext cx="2602800" cy="594000"/>
          </a:xfrm>
        </p:spPr>
        <p:txBody>
          <a:bodyPr/>
          <a:lstStyle>
            <a:lvl1pPr>
              <a:defRPr sz="1500"/>
            </a:lvl1pPr>
            <a:lvl2pPr>
              <a:lnSpc>
                <a:spcPct val="100000"/>
              </a:lnSpc>
              <a:defRPr sz="1500" b="0">
                <a:latin typeface="+mn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0" name="Number triangle 6">
            <a:extLst>
              <a:ext uri="{FF2B5EF4-FFF2-40B4-BE49-F238E27FC236}">
                <a16:creationId xmlns:a16="http://schemas.microsoft.com/office/drawing/2014/main" id="{8E6F1CD3-D2DC-48C0-ACF8-B793FA21CBC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rot="5400000">
            <a:off x="8116581" y="3053129"/>
            <a:ext cx="878375" cy="760735"/>
          </a:xfrm>
          <a:prstGeom prst="triangle">
            <a:avLst/>
          </a:prstGeom>
          <a:solidFill>
            <a:schemeClr val="accent6"/>
          </a:solidFill>
        </p:spPr>
        <p:txBody>
          <a:bodyPr vert="vert270" anchor="ctr" anchorCtr="1"/>
          <a:lstStyle>
            <a:lvl1pPr>
              <a:lnSpc>
                <a:spcPct val="110000"/>
              </a:lnSpc>
              <a:spcBef>
                <a:spcPts val="0"/>
              </a:spcBef>
              <a:defRPr sz="16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06</a:t>
            </a:r>
            <a:endParaRPr lang="en-GB"/>
          </a:p>
        </p:txBody>
      </p:sp>
      <p:sp>
        <p:nvSpPr>
          <p:cNvPr id="17" name="Content Placeholder 6">
            <a:extLst>
              <a:ext uri="{FF2B5EF4-FFF2-40B4-BE49-F238E27FC236}">
                <a16:creationId xmlns:a16="http://schemas.microsoft.com/office/drawing/2014/main" id="{9DBB8EDB-9EF3-4A94-B3EA-A9877CDC6A12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9065160" y="3136839"/>
            <a:ext cx="2602800" cy="594000"/>
          </a:xfrm>
        </p:spPr>
        <p:txBody>
          <a:bodyPr/>
          <a:lstStyle>
            <a:lvl1pPr>
              <a:defRPr sz="1500"/>
            </a:lvl1pPr>
            <a:lvl2pPr>
              <a:lnSpc>
                <a:spcPct val="100000"/>
              </a:lnSpc>
              <a:defRPr sz="1500" b="0">
                <a:latin typeface="+mn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1" name="Number triangle 7">
            <a:extLst>
              <a:ext uri="{FF2B5EF4-FFF2-40B4-BE49-F238E27FC236}">
                <a16:creationId xmlns:a16="http://schemas.microsoft.com/office/drawing/2014/main" id="{786AC484-2CF0-481C-9D1D-D46A3B47A77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 rot="5400000">
            <a:off x="8116581" y="4081014"/>
            <a:ext cx="878375" cy="760735"/>
          </a:xfrm>
          <a:prstGeom prst="triangle">
            <a:avLst/>
          </a:prstGeom>
          <a:solidFill>
            <a:schemeClr val="accent1"/>
          </a:solidFill>
        </p:spPr>
        <p:txBody>
          <a:bodyPr vert="vert270" anchor="ctr" anchorCtr="1"/>
          <a:lstStyle>
            <a:lvl1pPr>
              <a:lnSpc>
                <a:spcPct val="110000"/>
              </a:lnSpc>
              <a:spcBef>
                <a:spcPts val="0"/>
              </a:spcBef>
              <a:defRPr sz="16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07</a:t>
            </a:r>
            <a:endParaRPr lang="en-GB"/>
          </a:p>
        </p:txBody>
      </p:sp>
      <p:sp>
        <p:nvSpPr>
          <p:cNvPr id="18" name="Content Placeholder 7">
            <a:extLst>
              <a:ext uri="{FF2B5EF4-FFF2-40B4-BE49-F238E27FC236}">
                <a16:creationId xmlns:a16="http://schemas.microsoft.com/office/drawing/2014/main" id="{59E42D46-88B6-49BB-AD80-97686CA1E14D}"/>
              </a:ext>
            </a:extLst>
          </p:cNvPr>
          <p:cNvSpPr>
            <a:spLocks noGrp="1"/>
          </p:cNvSpPr>
          <p:nvPr>
            <p:ph sz="half" idx="22"/>
          </p:nvPr>
        </p:nvSpPr>
        <p:spPr>
          <a:xfrm>
            <a:off x="9065160" y="4165067"/>
            <a:ext cx="2602800" cy="594000"/>
          </a:xfrm>
        </p:spPr>
        <p:txBody>
          <a:bodyPr/>
          <a:lstStyle>
            <a:lvl1pPr>
              <a:defRPr sz="1500"/>
            </a:lvl1pPr>
            <a:lvl2pPr>
              <a:lnSpc>
                <a:spcPct val="100000"/>
              </a:lnSpc>
              <a:defRPr sz="1500" b="0">
                <a:latin typeface="+mn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3" name="Number triangle 8">
            <a:extLst>
              <a:ext uri="{FF2B5EF4-FFF2-40B4-BE49-F238E27FC236}">
                <a16:creationId xmlns:a16="http://schemas.microsoft.com/office/drawing/2014/main" id="{BFDF0387-957D-423C-AE66-0CA3F1EA599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 rot="5400000">
            <a:off x="8116581" y="5108900"/>
            <a:ext cx="878375" cy="760735"/>
          </a:xfrm>
          <a:prstGeom prst="triangle">
            <a:avLst/>
          </a:prstGeom>
          <a:solidFill>
            <a:schemeClr val="accent5"/>
          </a:solidFill>
        </p:spPr>
        <p:txBody>
          <a:bodyPr vert="vert270" anchor="ctr" anchorCtr="1"/>
          <a:lstStyle>
            <a:lvl1pPr>
              <a:lnSpc>
                <a:spcPct val="110000"/>
              </a:lnSpc>
              <a:spcBef>
                <a:spcPts val="0"/>
              </a:spcBef>
              <a:defRPr sz="16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08</a:t>
            </a:r>
            <a:endParaRPr lang="en-GB"/>
          </a:p>
        </p:txBody>
      </p:sp>
      <p:sp>
        <p:nvSpPr>
          <p:cNvPr id="22" name="Content Placeholder 8">
            <a:extLst>
              <a:ext uri="{FF2B5EF4-FFF2-40B4-BE49-F238E27FC236}">
                <a16:creationId xmlns:a16="http://schemas.microsoft.com/office/drawing/2014/main" id="{366C92CD-76EB-4914-B361-E3D1D23DF854}"/>
              </a:ext>
            </a:extLst>
          </p:cNvPr>
          <p:cNvSpPr>
            <a:spLocks noGrp="1"/>
          </p:cNvSpPr>
          <p:nvPr>
            <p:ph sz="half" idx="26"/>
          </p:nvPr>
        </p:nvSpPr>
        <p:spPr>
          <a:xfrm>
            <a:off x="9065160" y="5193296"/>
            <a:ext cx="2602800" cy="594000"/>
          </a:xfrm>
        </p:spPr>
        <p:txBody>
          <a:bodyPr/>
          <a:lstStyle>
            <a:lvl1pPr>
              <a:defRPr sz="1500"/>
            </a:lvl1pPr>
            <a:lvl2pPr>
              <a:lnSpc>
                <a:spcPct val="100000"/>
              </a:lnSpc>
              <a:defRPr sz="1500" b="0">
                <a:latin typeface="+mn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538DE2-7687-4746-9500-DC8055D14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Corporate Overview | Non-confidential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DA1BBD-E775-4541-9F6D-52A1B1F54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3C495-A01E-4456-AD3E-E0B4E3CA8374}" type="slidenum">
              <a:rPr lang="en-GB" smtClean="0"/>
              <a:t>‹#›</a:t>
            </a:fld>
            <a:endParaRPr lang="en-GB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4577DEA2-6AE0-7A4B-B1F0-1C2B396A7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877" y="462443"/>
            <a:ext cx="11165288" cy="360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6FBA7B40-9730-D449-99C4-891C4424B46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79425" y="873515"/>
            <a:ext cx="11193463" cy="360000"/>
          </a:xfrm>
        </p:spPr>
        <p:txBody>
          <a:bodyPr/>
          <a:lstStyle>
            <a:lvl1pPr>
              <a:spcBef>
                <a:spcPts val="0"/>
              </a:spcBef>
              <a:defRPr sz="3000" b="0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lang="en-US"/>
              <a:t>Subheading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28322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">
            <a:extLst>
              <a:ext uri="{FF2B5EF4-FFF2-40B4-BE49-F238E27FC236}">
                <a16:creationId xmlns:a16="http://schemas.microsoft.com/office/drawing/2014/main" id="{9A84BB61-160A-4471-AFAF-5F3FD04C897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3190024 h 6858000"/>
              <a:gd name="connsiteX1" fmla="*/ 57 w 12192000"/>
              <a:gd name="connsiteY1" fmla="*/ 6667068 h 6858000"/>
              <a:gd name="connsiteX2" fmla="*/ 1524000 w 12192000"/>
              <a:gd name="connsiteY2" fmla="*/ 5778500 h 6858000"/>
              <a:gd name="connsiteX3" fmla="*/ 3390900 w 12192000"/>
              <a:gd name="connsiteY3" fmla="*/ 6858000 h 6858000"/>
              <a:gd name="connsiteX4" fmla="*/ 0 w 12192000"/>
              <a:gd name="connsiteY4" fmla="*/ 68580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5740400 w 12192000"/>
              <a:gd name="connsiteY8" fmla="*/ 6858000 h 6858000"/>
              <a:gd name="connsiteX9" fmla="*/ 7620000 w 12192000"/>
              <a:gd name="connsiteY9" fmla="*/ 5778500 h 6858000"/>
              <a:gd name="connsiteX10" fmla="*/ 7620000 w 12192000"/>
              <a:gd name="connsiteY10" fmla="*/ 2273300 h 6858000"/>
              <a:gd name="connsiteX11" fmla="*/ 4572000 w 12192000"/>
              <a:gd name="connsiteY11" fmla="*/ 508000 h 6858000"/>
              <a:gd name="connsiteX12" fmla="*/ 0 w 12192000"/>
              <a:gd name="connsiteY12" fmla="*/ 3149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6858000">
                <a:moveTo>
                  <a:pt x="0" y="3190024"/>
                </a:moveTo>
                <a:lnTo>
                  <a:pt x="57" y="6667068"/>
                </a:lnTo>
                <a:lnTo>
                  <a:pt x="1524000" y="5778500"/>
                </a:lnTo>
                <a:lnTo>
                  <a:pt x="3390900" y="6858000"/>
                </a:lnTo>
                <a:lnTo>
                  <a:pt x="0" y="685800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5740400" y="6858000"/>
                </a:lnTo>
                <a:lnTo>
                  <a:pt x="7620000" y="5778500"/>
                </a:lnTo>
                <a:lnTo>
                  <a:pt x="7620000" y="2273300"/>
                </a:lnTo>
                <a:lnTo>
                  <a:pt x="4572000" y="508000"/>
                </a:lnTo>
                <a:lnTo>
                  <a:pt x="0" y="314960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4A10E6-2F5C-4A14-82A0-AD1A343B8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3999" y="3142800"/>
            <a:ext cx="5616413" cy="1152000"/>
          </a:xfrm>
        </p:spPr>
        <p:txBody>
          <a:bodyPr anchor="t" anchorCtr="0"/>
          <a:lstStyle>
            <a:lvl1pPr>
              <a:lnSpc>
                <a:spcPct val="80000"/>
              </a:lnSpc>
              <a:defRPr sz="50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placeholder">
            <a:extLst>
              <a:ext uri="{FF2B5EF4-FFF2-40B4-BE49-F238E27FC236}">
                <a16:creationId xmlns:a16="http://schemas.microsoft.com/office/drawing/2014/main" id="{E9D16902-A68F-413E-93FC-45FEE3D479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94000" y="4589464"/>
            <a:ext cx="5616413" cy="5969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7C1D61-356B-409A-86C2-871B35960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GB"/>
              <a:t>Corporate Overview | Non-confidential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EB82DB-ACE3-4F5E-9DAF-0701878A1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F13C495-A01E-4456-AD3E-E0B4E3CA837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2607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974E04-FA95-467F-A73F-10BF36959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877" y="462443"/>
            <a:ext cx="11165288" cy="360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67795D-1453-4721-BAA5-D85311A7C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Corporate Overview | Non-confidential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EF4BB5-D6C5-4C8E-A8C2-BD25A6281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3C495-A01E-4456-AD3E-E0B4E3CA8374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D6524FC-DAB1-4A9B-A16D-AC86BABA73F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5877" y="1951292"/>
            <a:ext cx="3576748" cy="4111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E7ADBC3-315F-4F74-B757-EC569FB00F6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9425" y="873515"/>
            <a:ext cx="11193463" cy="360000"/>
          </a:xfrm>
        </p:spPr>
        <p:txBody>
          <a:bodyPr/>
          <a:lstStyle>
            <a:lvl1pPr>
              <a:spcBef>
                <a:spcPts val="0"/>
              </a:spcBef>
              <a:defRPr sz="3000" b="0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lang="en-US"/>
              <a:t>Subheading</a:t>
            </a:r>
            <a:endParaRPr lang="en-GB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FEF39812-A428-4594-B641-90BBCB0E503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316400" y="1951292"/>
            <a:ext cx="7356488" cy="40989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6122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line 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D6524FC-DAB1-4A9B-A16D-AC86BABA73F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5877" y="1951292"/>
            <a:ext cx="3576748" cy="4111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FEF39812-A428-4594-B641-90BBCB0E503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316400" y="1951292"/>
            <a:ext cx="7356488" cy="40989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67795D-1453-4721-BAA5-D85311A7C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Corporate Overview | Non-confidential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EF4BB5-D6C5-4C8E-A8C2-BD25A6281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3C495-A01E-4456-AD3E-E0B4E3CA8374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4AADE13-58A9-0140-B73D-EBF175FEC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877" y="462443"/>
            <a:ext cx="11165288" cy="360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65360650-554D-3846-B08E-595D806F1BF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9425" y="873515"/>
            <a:ext cx="11193463" cy="360000"/>
          </a:xfrm>
        </p:spPr>
        <p:txBody>
          <a:bodyPr/>
          <a:lstStyle>
            <a:lvl1pPr>
              <a:spcBef>
                <a:spcPts val="0"/>
              </a:spcBef>
              <a:defRPr sz="3000" b="0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lang="en-US"/>
              <a:t>Subheading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6887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+ image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89232053-36BF-4582-8C79-FA57630AA4D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016601" y="2"/>
            <a:ext cx="7175400" cy="6857999"/>
          </a:xfrm>
          <a:custGeom>
            <a:avLst/>
            <a:gdLst>
              <a:gd name="connsiteX0" fmla="*/ 4062436 w 7175400"/>
              <a:gd name="connsiteY0" fmla="*/ 0 h 6857999"/>
              <a:gd name="connsiteX1" fmla="*/ 7175400 w 7175400"/>
              <a:gd name="connsiteY1" fmla="*/ 0 h 6857999"/>
              <a:gd name="connsiteX2" fmla="*/ 7175400 w 7175400"/>
              <a:gd name="connsiteY2" fmla="*/ 6857999 h 6857999"/>
              <a:gd name="connsiteX3" fmla="*/ 0 w 7175400"/>
              <a:gd name="connsiteY3" fmla="*/ 6857999 h 6857999"/>
              <a:gd name="connsiteX4" fmla="*/ 0 w 7175400"/>
              <a:gd name="connsiteY4" fmla="*/ 2345584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75400" h="6857999">
                <a:moveTo>
                  <a:pt x="4062436" y="0"/>
                </a:moveTo>
                <a:lnTo>
                  <a:pt x="7175400" y="0"/>
                </a:lnTo>
                <a:lnTo>
                  <a:pt x="7175400" y="6857999"/>
                </a:lnTo>
                <a:lnTo>
                  <a:pt x="0" y="6857999"/>
                </a:lnTo>
                <a:lnTo>
                  <a:pt x="0" y="2345584"/>
                </a:lnTo>
                <a:close/>
              </a:path>
            </a:pathLst>
          </a:custGeom>
          <a:solidFill>
            <a:srgbClr val="CDCDCD"/>
          </a:solidFill>
        </p:spPr>
        <p:txBody>
          <a:bodyPr wrap="square" anchor="ctr" anchorCtr="0">
            <a:noAutofit/>
          </a:bodyPr>
          <a:lstStyle>
            <a:lvl1pPr algn="r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974E04-FA95-467F-A73F-10BF36959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877" y="462443"/>
            <a:ext cx="6104948" cy="360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67795D-1453-4721-BAA5-D85311A7C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Corporate Overview | Non-confidential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EF4BB5-D6C5-4C8E-A8C2-BD25A6281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3C495-A01E-4456-AD3E-E0B4E3CA8374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D6524FC-DAB1-4A9B-A16D-AC86BABA73F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5877" y="1951292"/>
            <a:ext cx="3576748" cy="4111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E7ADBC3-315F-4F74-B757-EC569FB00F6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9426" y="873515"/>
            <a:ext cx="6120354" cy="360000"/>
          </a:xfrm>
        </p:spPr>
        <p:txBody>
          <a:bodyPr/>
          <a:lstStyle>
            <a:lvl1pPr>
              <a:spcBef>
                <a:spcPts val="0"/>
              </a:spcBef>
              <a:defRPr sz="3000" b="0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lang="en-US"/>
              <a:t>Subheading</a:t>
            </a:r>
            <a:endParaRPr lang="en-GB"/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BCD25CEA-10F9-492A-9BCF-E2C9ECD76A6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16400" y="3639600"/>
            <a:ext cx="1904116" cy="2197100"/>
          </a:xfrm>
          <a:custGeom>
            <a:avLst/>
            <a:gdLst>
              <a:gd name="connsiteX0" fmla="*/ 1602 w 1904116"/>
              <a:gd name="connsiteY0" fmla="*/ 0 h 2197100"/>
              <a:gd name="connsiteX1" fmla="*/ 3705 w 1904116"/>
              <a:gd name="connsiteY1" fmla="*/ 0 h 2197100"/>
              <a:gd name="connsiteX2" fmla="*/ 25779 w 1904116"/>
              <a:gd name="connsiteY2" fmla="*/ 15884 h 2197100"/>
              <a:gd name="connsiteX3" fmla="*/ 1887873 w 1904116"/>
              <a:gd name="connsiteY3" fmla="*/ 1091438 h 2197100"/>
              <a:gd name="connsiteX4" fmla="*/ 1904116 w 1904116"/>
              <a:gd name="connsiteY4" fmla="*/ 1102152 h 2197100"/>
              <a:gd name="connsiteX5" fmla="*/ 1803456 w 1904116"/>
              <a:gd name="connsiteY5" fmla="*/ 1160188 h 2197100"/>
              <a:gd name="connsiteX6" fmla="*/ 185800 w 1904116"/>
              <a:gd name="connsiteY6" fmla="*/ 2094476 h 2197100"/>
              <a:gd name="connsiteX7" fmla="*/ 10281 w 1904116"/>
              <a:gd name="connsiteY7" fmla="*/ 2197100 h 2197100"/>
              <a:gd name="connsiteX8" fmla="*/ 0 w 1904116"/>
              <a:gd name="connsiteY8" fmla="*/ 2197100 h 2197100"/>
              <a:gd name="connsiteX9" fmla="*/ 0 w 1904116"/>
              <a:gd name="connsiteY9" fmla="*/ 841 h 2197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04116" h="2197100">
                <a:moveTo>
                  <a:pt x="1602" y="0"/>
                </a:moveTo>
                <a:lnTo>
                  <a:pt x="3705" y="0"/>
                </a:lnTo>
                <a:lnTo>
                  <a:pt x="25779" y="15884"/>
                </a:lnTo>
                <a:cubicBezTo>
                  <a:pt x="646473" y="374419"/>
                  <a:pt x="1267166" y="732938"/>
                  <a:pt x="1887873" y="1091438"/>
                </a:cubicBezTo>
                <a:cubicBezTo>
                  <a:pt x="1892851" y="1094329"/>
                  <a:pt x="1897493" y="1097767"/>
                  <a:pt x="1904116" y="1102152"/>
                </a:cubicBezTo>
                <a:cubicBezTo>
                  <a:pt x="1868994" y="1122404"/>
                  <a:pt x="1836209" y="1141277"/>
                  <a:pt x="1803456" y="1160188"/>
                </a:cubicBezTo>
                <a:cubicBezTo>
                  <a:pt x="1264201" y="1471562"/>
                  <a:pt x="724978" y="1782987"/>
                  <a:pt x="185800" y="2094476"/>
                </a:cubicBezTo>
                <a:lnTo>
                  <a:pt x="10281" y="2197100"/>
                </a:lnTo>
                <a:lnTo>
                  <a:pt x="0" y="2197100"/>
                </a:lnTo>
                <a:lnTo>
                  <a:pt x="0" y="841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 lIns="72000" anchor="ctr" anchorCtr="0">
            <a:noAutofit/>
          </a:bodyPr>
          <a:lstStyle>
            <a:lvl1pPr>
              <a:lnSpc>
                <a:spcPct val="100000"/>
              </a:lnSpc>
              <a:defRPr sz="1000">
                <a:solidFill>
                  <a:schemeClr val="bg2"/>
                </a:solidFill>
              </a:defRPr>
            </a:lvl1pPr>
            <a:lvl2pPr>
              <a:lnSpc>
                <a:spcPct val="100000"/>
              </a:lnSpc>
              <a:defRPr sz="1000">
                <a:solidFill>
                  <a:schemeClr val="bg2"/>
                </a:solidFill>
                <a:latin typeface="+mn-lt"/>
              </a:defRPr>
            </a:lvl2pPr>
          </a:lstStyle>
          <a:p>
            <a:pPr lvl="0"/>
            <a:r>
              <a:rPr lang="en-US"/>
              <a:t>Caption title</a:t>
            </a:r>
          </a:p>
          <a:p>
            <a:pPr lvl="1"/>
            <a:r>
              <a:rPr lang="en-US"/>
              <a:t>Second level</a:t>
            </a:r>
            <a:endParaRPr lang="en-GB"/>
          </a:p>
        </p:txBody>
      </p:sp>
      <p:sp>
        <p:nvSpPr>
          <p:cNvPr id="35" name="Nykode text">
            <a:extLst>
              <a:ext uri="{FF2B5EF4-FFF2-40B4-BE49-F238E27FC236}">
                <a16:creationId xmlns:a16="http://schemas.microsoft.com/office/drawing/2014/main" id="{AE6F0B71-BBB7-4E30-A1FD-890528822BB2}"/>
              </a:ext>
            </a:extLst>
          </p:cNvPr>
          <p:cNvSpPr txBox="1"/>
          <p:nvPr userDrawn="1"/>
        </p:nvSpPr>
        <p:spPr>
          <a:xfrm>
            <a:off x="507599" y="6549676"/>
            <a:ext cx="1620000" cy="14229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GB" sz="1000" b="1" err="1">
                <a:solidFill>
                  <a:schemeClr val="accent6"/>
                </a:solidFill>
                <a:latin typeface="+mj-lt"/>
              </a:rPr>
              <a:t>Nykode</a:t>
            </a:r>
            <a:r>
              <a:rPr lang="en-GB" sz="1000" b="1">
                <a:solidFill>
                  <a:schemeClr val="accent6"/>
                </a:solidFill>
                <a:latin typeface="+mj-lt"/>
              </a:rPr>
              <a:t> Therapeutics </a:t>
            </a:r>
            <a:r>
              <a:rPr lang="en-GB" sz="1000">
                <a:solidFill>
                  <a:schemeClr val="accent6"/>
                </a:solidFill>
                <a:latin typeface="+mj-lt"/>
              </a:rPr>
              <a:t>| </a:t>
            </a:r>
          </a:p>
        </p:txBody>
      </p:sp>
    </p:spTree>
    <p:extLst>
      <p:ext uri="{BB962C8B-B14F-4D97-AF65-F5344CB8AC3E}">
        <p14:creationId xmlns:p14="http://schemas.microsoft.com/office/powerpoint/2010/main" val="11607178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+ image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E635803C-DAE7-4C49-B386-09A1E9B7717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620120" y="0"/>
            <a:ext cx="4571880" cy="5742652"/>
          </a:xfrm>
          <a:custGeom>
            <a:avLst/>
            <a:gdLst>
              <a:gd name="connsiteX0" fmla="*/ 0 w 4571880"/>
              <a:gd name="connsiteY0" fmla="*/ 0 h 5742652"/>
              <a:gd name="connsiteX1" fmla="*/ 4571880 w 4571880"/>
              <a:gd name="connsiteY1" fmla="*/ 0 h 5742652"/>
              <a:gd name="connsiteX2" fmla="*/ 4571880 w 4571880"/>
              <a:gd name="connsiteY2" fmla="*/ 5448473 h 5742652"/>
              <a:gd name="connsiteX3" fmla="*/ 4062377 w 4571880"/>
              <a:gd name="connsiteY3" fmla="*/ 5742652 h 5742652"/>
              <a:gd name="connsiteX4" fmla="*/ 0 w 4571880"/>
              <a:gd name="connsiteY4" fmla="*/ 3397093 h 5742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1880" h="5742652">
                <a:moveTo>
                  <a:pt x="0" y="0"/>
                </a:moveTo>
                <a:lnTo>
                  <a:pt x="4571880" y="0"/>
                </a:lnTo>
                <a:lnTo>
                  <a:pt x="4571880" y="5448473"/>
                </a:lnTo>
                <a:lnTo>
                  <a:pt x="4062377" y="5742652"/>
                </a:lnTo>
                <a:lnTo>
                  <a:pt x="0" y="3397093"/>
                </a:lnTo>
                <a:close/>
              </a:path>
            </a:pathLst>
          </a:custGeom>
          <a:solidFill>
            <a:srgbClr val="CDCDCD"/>
          </a:solidFill>
        </p:spPr>
        <p:txBody>
          <a:bodyPr wrap="square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974E04-FA95-467F-A73F-10BF36959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877" y="462443"/>
            <a:ext cx="6104948" cy="360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67795D-1453-4721-BAA5-D85311A7C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Corporate Overview | Non-confidential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EF4BB5-D6C5-4C8E-A8C2-BD25A6281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3C495-A01E-4456-AD3E-E0B4E3CA8374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D6524FC-DAB1-4A9B-A16D-AC86BABA73F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5877" y="1951292"/>
            <a:ext cx="6614536" cy="3938400"/>
          </a:xfrm>
        </p:spPr>
        <p:txBody>
          <a:bodyPr numCol="2" spcCol="252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E7ADBC3-315F-4F74-B757-EC569FB00F6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9426" y="873515"/>
            <a:ext cx="6120354" cy="360000"/>
          </a:xfrm>
        </p:spPr>
        <p:txBody>
          <a:bodyPr/>
          <a:lstStyle>
            <a:lvl1pPr>
              <a:spcBef>
                <a:spcPts val="0"/>
              </a:spcBef>
              <a:defRPr sz="3000" b="0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lang="en-US"/>
              <a:t>Subheading</a:t>
            </a:r>
            <a:endParaRPr lang="en-GB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93E62FFB-5CDD-4570-9970-19AA1BB74F6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35477" y="3541814"/>
            <a:ext cx="1904116" cy="2197100"/>
          </a:xfrm>
          <a:custGeom>
            <a:avLst/>
            <a:gdLst>
              <a:gd name="connsiteX0" fmla="*/ 1602 w 1904116"/>
              <a:gd name="connsiteY0" fmla="*/ 0 h 2197100"/>
              <a:gd name="connsiteX1" fmla="*/ 3705 w 1904116"/>
              <a:gd name="connsiteY1" fmla="*/ 0 h 2197100"/>
              <a:gd name="connsiteX2" fmla="*/ 25779 w 1904116"/>
              <a:gd name="connsiteY2" fmla="*/ 15884 h 2197100"/>
              <a:gd name="connsiteX3" fmla="*/ 1887873 w 1904116"/>
              <a:gd name="connsiteY3" fmla="*/ 1091438 h 2197100"/>
              <a:gd name="connsiteX4" fmla="*/ 1904116 w 1904116"/>
              <a:gd name="connsiteY4" fmla="*/ 1102152 h 2197100"/>
              <a:gd name="connsiteX5" fmla="*/ 1803456 w 1904116"/>
              <a:gd name="connsiteY5" fmla="*/ 1160188 h 2197100"/>
              <a:gd name="connsiteX6" fmla="*/ 185800 w 1904116"/>
              <a:gd name="connsiteY6" fmla="*/ 2094476 h 2197100"/>
              <a:gd name="connsiteX7" fmla="*/ 10281 w 1904116"/>
              <a:gd name="connsiteY7" fmla="*/ 2197100 h 2197100"/>
              <a:gd name="connsiteX8" fmla="*/ 0 w 1904116"/>
              <a:gd name="connsiteY8" fmla="*/ 2197100 h 2197100"/>
              <a:gd name="connsiteX9" fmla="*/ 0 w 1904116"/>
              <a:gd name="connsiteY9" fmla="*/ 841 h 2197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04116" h="2197100">
                <a:moveTo>
                  <a:pt x="1602" y="0"/>
                </a:moveTo>
                <a:lnTo>
                  <a:pt x="3705" y="0"/>
                </a:lnTo>
                <a:lnTo>
                  <a:pt x="25779" y="15884"/>
                </a:lnTo>
                <a:cubicBezTo>
                  <a:pt x="646473" y="374419"/>
                  <a:pt x="1267166" y="732938"/>
                  <a:pt x="1887873" y="1091438"/>
                </a:cubicBezTo>
                <a:cubicBezTo>
                  <a:pt x="1892851" y="1094329"/>
                  <a:pt x="1897493" y="1097767"/>
                  <a:pt x="1904116" y="1102152"/>
                </a:cubicBezTo>
                <a:cubicBezTo>
                  <a:pt x="1868994" y="1122404"/>
                  <a:pt x="1836209" y="1141277"/>
                  <a:pt x="1803456" y="1160188"/>
                </a:cubicBezTo>
                <a:cubicBezTo>
                  <a:pt x="1264201" y="1471562"/>
                  <a:pt x="724978" y="1782987"/>
                  <a:pt x="185800" y="2094476"/>
                </a:cubicBezTo>
                <a:lnTo>
                  <a:pt x="10281" y="2197100"/>
                </a:lnTo>
                <a:lnTo>
                  <a:pt x="0" y="2197100"/>
                </a:lnTo>
                <a:lnTo>
                  <a:pt x="0" y="841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 lIns="72000" anchor="ctr" anchorCtr="0">
            <a:noAutofit/>
          </a:bodyPr>
          <a:lstStyle>
            <a:lvl1pPr>
              <a:lnSpc>
                <a:spcPct val="100000"/>
              </a:lnSpc>
              <a:defRPr sz="1000">
                <a:solidFill>
                  <a:schemeClr val="bg2"/>
                </a:solidFill>
              </a:defRPr>
            </a:lvl1pPr>
            <a:lvl2pPr>
              <a:lnSpc>
                <a:spcPct val="100000"/>
              </a:lnSpc>
              <a:defRPr sz="1000">
                <a:solidFill>
                  <a:schemeClr val="bg2"/>
                </a:solidFill>
                <a:latin typeface="+mn-lt"/>
              </a:defRPr>
            </a:lvl2pPr>
          </a:lstStyle>
          <a:p>
            <a:pPr lvl="0"/>
            <a:r>
              <a:rPr lang="en-US"/>
              <a:t>Caption title</a:t>
            </a:r>
          </a:p>
          <a:p>
            <a:pPr lvl="1"/>
            <a:r>
              <a:rPr lang="en-US"/>
              <a:t>Second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4127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D2AC2913-FF42-4955-A4A4-53DF9E5E254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944" y="1670800"/>
            <a:ext cx="7681288" cy="5190550"/>
          </a:xfrm>
          <a:custGeom>
            <a:avLst/>
            <a:gdLst>
              <a:gd name="connsiteX0" fmla="*/ 2516567 w 7662238"/>
              <a:gd name="connsiteY0" fmla="*/ 0 h 5177677"/>
              <a:gd name="connsiteX1" fmla="*/ 2516592 w 7662238"/>
              <a:gd name="connsiteY1" fmla="*/ 0 h 5177677"/>
              <a:gd name="connsiteX2" fmla="*/ 7340636 w 7662238"/>
              <a:gd name="connsiteY2" fmla="*/ 2785174 h 5177677"/>
              <a:gd name="connsiteX3" fmla="*/ 7662238 w 7662238"/>
              <a:gd name="connsiteY3" fmla="*/ 2970848 h 5177677"/>
              <a:gd name="connsiteX4" fmla="*/ 7662238 w 7662238"/>
              <a:gd name="connsiteY4" fmla="*/ 5177677 h 5177677"/>
              <a:gd name="connsiteX5" fmla="*/ 0 w 7662238"/>
              <a:gd name="connsiteY5" fmla="*/ 5177677 h 5177677"/>
              <a:gd name="connsiteX6" fmla="*/ 0 w 7662238"/>
              <a:gd name="connsiteY6" fmla="*/ 1452945 h 5177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662238" h="5177677">
                <a:moveTo>
                  <a:pt x="2516567" y="0"/>
                </a:moveTo>
                <a:lnTo>
                  <a:pt x="2516592" y="0"/>
                </a:lnTo>
                <a:lnTo>
                  <a:pt x="7340636" y="2785174"/>
                </a:lnTo>
                <a:lnTo>
                  <a:pt x="7662238" y="2970848"/>
                </a:lnTo>
                <a:lnTo>
                  <a:pt x="7662238" y="5177677"/>
                </a:lnTo>
                <a:lnTo>
                  <a:pt x="0" y="5177677"/>
                </a:lnTo>
                <a:lnTo>
                  <a:pt x="0" y="1452945"/>
                </a:lnTo>
                <a:close/>
              </a:path>
            </a:pathLst>
          </a:custGeom>
          <a:solidFill>
            <a:srgbClr val="CDCDCD"/>
          </a:solidFill>
        </p:spPr>
        <p:txBody>
          <a:bodyPr wrap="square" anchor="ctr" anchorCtr="0">
            <a:noAutofit/>
          </a:bodyPr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974E04-FA95-467F-A73F-10BF36959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877" y="462443"/>
            <a:ext cx="6104948" cy="360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EF4BB5-D6C5-4C8E-A8C2-BD25A6281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3C495-A01E-4456-AD3E-E0B4E3CA8374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D6524FC-DAB1-4A9B-A16D-AC86BABA73F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28800" y="1951292"/>
            <a:ext cx="3544088" cy="4111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E7ADBC3-315F-4F74-B757-EC569FB00F6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9426" y="873515"/>
            <a:ext cx="6120354" cy="360000"/>
          </a:xfrm>
        </p:spPr>
        <p:txBody>
          <a:bodyPr/>
          <a:lstStyle>
            <a:lvl1pPr>
              <a:spcBef>
                <a:spcPts val="0"/>
              </a:spcBef>
              <a:defRPr sz="3000" b="0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lang="en-US"/>
              <a:t>Subheading</a:t>
            </a:r>
            <a:endParaRPr lang="en-GB"/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BCD25CEA-10F9-492A-9BCF-E2C9ECD76A6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14800" y="1926932"/>
            <a:ext cx="1904116" cy="2197100"/>
          </a:xfrm>
          <a:custGeom>
            <a:avLst/>
            <a:gdLst>
              <a:gd name="connsiteX0" fmla="*/ 1602 w 1904116"/>
              <a:gd name="connsiteY0" fmla="*/ 0 h 2197100"/>
              <a:gd name="connsiteX1" fmla="*/ 3705 w 1904116"/>
              <a:gd name="connsiteY1" fmla="*/ 0 h 2197100"/>
              <a:gd name="connsiteX2" fmla="*/ 25779 w 1904116"/>
              <a:gd name="connsiteY2" fmla="*/ 15884 h 2197100"/>
              <a:gd name="connsiteX3" fmla="*/ 1887873 w 1904116"/>
              <a:gd name="connsiteY3" fmla="*/ 1091438 h 2197100"/>
              <a:gd name="connsiteX4" fmla="*/ 1904116 w 1904116"/>
              <a:gd name="connsiteY4" fmla="*/ 1102152 h 2197100"/>
              <a:gd name="connsiteX5" fmla="*/ 1803456 w 1904116"/>
              <a:gd name="connsiteY5" fmla="*/ 1160188 h 2197100"/>
              <a:gd name="connsiteX6" fmla="*/ 185800 w 1904116"/>
              <a:gd name="connsiteY6" fmla="*/ 2094476 h 2197100"/>
              <a:gd name="connsiteX7" fmla="*/ 10281 w 1904116"/>
              <a:gd name="connsiteY7" fmla="*/ 2197100 h 2197100"/>
              <a:gd name="connsiteX8" fmla="*/ 0 w 1904116"/>
              <a:gd name="connsiteY8" fmla="*/ 2197100 h 2197100"/>
              <a:gd name="connsiteX9" fmla="*/ 0 w 1904116"/>
              <a:gd name="connsiteY9" fmla="*/ 841 h 2197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04116" h="2197100">
                <a:moveTo>
                  <a:pt x="1602" y="0"/>
                </a:moveTo>
                <a:lnTo>
                  <a:pt x="3705" y="0"/>
                </a:lnTo>
                <a:lnTo>
                  <a:pt x="25779" y="15884"/>
                </a:lnTo>
                <a:cubicBezTo>
                  <a:pt x="646473" y="374419"/>
                  <a:pt x="1267166" y="732938"/>
                  <a:pt x="1887873" y="1091438"/>
                </a:cubicBezTo>
                <a:cubicBezTo>
                  <a:pt x="1892851" y="1094329"/>
                  <a:pt x="1897493" y="1097767"/>
                  <a:pt x="1904116" y="1102152"/>
                </a:cubicBezTo>
                <a:cubicBezTo>
                  <a:pt x="1868994" y="1122404"/>
                  <a:pt x="1836209" y="1141277"/>
                  <a:pt x="1803456" y="1160188"/>
                </a:cubicBezTo>
                <a:cubicBezTo>
                  <a:pt x="1264201" y="1471562"/>
                  <a:pt x="724978" y="1782987"/>
                  <a:pt x="185800" y="2094476"/>
                </a:cubicBezTo>
                <a:lnTo>
                  <a:pt x="10281" y="2197100"/>
                </a:lnTo>
                <a:lnTo>
                  <a:pt x="0" y="2197100"/>
                </a:lnTo>
                <a:lnTo>
                  <a:pt x="0" y="841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 lIns="72000" anchor="ctr" anchorCtr="0">
            <a:noAutofit/>
          </a:bodyPr>
          <a:lstStyle>
            <a:lvl1pPr>
              <a:lnSpc>
                <a:spcPct val="100000"/>
              </a:lnSpc>
              <a:defRPr sz="1000">
                <a:solidFill>
                  <a:schemeClr val="bg2"/>
                </a:solidFill>
              </a:defRPr>
            </a:lvl1pPr>
            <a:lvl2pPr>
              <a:lnSpc>
                <a:spcPct val="100000"/>
              </a:lnSpc>
              <a:defRPr sz="1000">
                <a:solidFill>
                  <a:schemeClr val="bg2"/>
                </a:solidFill>
                <a:latin typeface="+mn-lt"/>
              </a:defRPr>
            </a:lvl2pPr>
          </a:lstStyle>
          <a:p>
            <a:pPr lvl="0"/>
            <a:r>
              <a:rPr lang="en-US"/>
              <a:t>Caption title</a:t>
            </a:r>
          </a:p>
          <a:p>
            <a:pPr lvl="1"/>
            <a:r>
              <a:rPr lang="en-US"/>
              <a:t>Second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12014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33" Type="http://schemas.openxmlformats.org/officeDocument/2006/relationships/image" Target="../media/image5.sv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oleObject" Target="../embeddings/oleObject1.bin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3.sv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ags" Target="../tags/tag2.xml"/><Relationship Id="rId30" Type="http://schemas.openxmlformats.org/officeDocument/2006/relationships/image" Target="../media/image2.png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1D12C1A4-19D8-4C48-8D12-7227EC09632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7"/>
            </p:custDataLst>
            <p:extLst>
              <p:ext uri="{D42A27DB-BD31-4B8C-83A1-F6EECF244321}">
                <p14:modId xmlns:p14="http://schemas.microsoft.com/office/powerpoint/2010/main" val="20649055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think-cell Slide" r:id="rId28" imgW="395" imgH="396" progId="TCLayout.ActiveDocument.1">
                  <p:embed/>
                </p:oleObj>
              </mc:Choice>
              <mc:Fallback>
                <p:oleObj name="think-cell Slide" r:id="rId28" imgW="395" imgH="396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1D12C1A4-19D8-4C48-8D12-7227EC09632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Grid" hidden="1">
            <a:extLst>
              <a:ext uri="{FF2B5EF4-FFF2-40B4-BE49-F238E27FC236}">
                <a16:creationId xmlns:a16="http://schemas.microsoft.com/office/drawing/2014/main" id="{183CE786-3A38-4E65-A8C9-52F1B8E0CA5F}"/>
              </a:ext>
            </a:extLst>
          </p:cNvPr>
          <p:cNvPicPr>
            <a:picLocks noChangeAspect="1"/>
          </p:cNvPicPr>
          <p:nvPr userDrawn="1"/>
        </p:nvPicPr>
        <p:blipFill>
          <a:blip r:embed="rId3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-1200" y="-90589"/>
            <a:ext cx="12193200" cy="7039177"/>
          </a:xfrm>
          <a:prstGeom prst="rect">
            <a:avLst/>
          </a:prstGeom>
        </p:spPr>
      </p:pic>
      <p:pic>
        <p:nvPicPr>
          <p:cNvPr id="12" name="Footer line">
            <a:extLst>
              <a:ext uri="{FF2B5EF4-FFF2-40B4-BE49-F238E27FC236}">
                <a16:creationId xmlns:a16="http://schemas.microsoft.com/office/drawing/2014/main" id="{CBC4CADB-0FA6-4ABB-A9A5-C201805001C6}"/>
              </a:ext>
            </a:extLst>
          </p:cNvPr>
          <p:cNvPicPr>
            <a:picLocks/>
          </p:cNvPicPr>
          <p:nvPr userDrawn="1"/>
        </p:nvPicPr>
        <p:blipFill rotWithShape="1">
          <a:blip r:embed="rId3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rcRect l="554" r="-1"/>
          <a:stretch/>
        </p:blipFill>
        <p:spPr>
          <a:xfrm>
            <a:off x="-1202" y="6359306"/>
            <a:ext cx="11728800" cy="3096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43A6571-D095-4840-AADC-1038ED0D3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877" y="462444"/>
            <a:ext cx="11165288" cy="61070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2150C9-CEFD-434C-BD4E-07ACA38FBC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0818" y="1949556"/>
            <a:ext cx="11162069" cy="38225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E138A3-512E-47F7-B85B-1E04576854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-1200" y="7319059"/>
            <a:ext cx="2743200" cy="14229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AD1D40-85F7-43C3-9F29-23950D8560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37690" y="6549676"/>
            <a:ext cx="41148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lnSpc>
                <a:spcPct val="90000"/>
              </a:lnSpc>
              <a:defRPr sz="1000">
                <a:solidFill>
                  <a:schemeClr val="accent6"/>
                </a:solidFill>
              </a:defRPr>
            </a:lvl1pPr>
          </a:lstStyle>
          <a:p>
            <a:r>
              <a:rPr lang="en-GB"/>
              <a:t>Corporate Overview | Non-confidential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63D374-5818-4C58-8BA8-DDD7F96879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29690" y="6549676"/>
            <a:ext cx="27432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lnSpc>
                <a:spcPct val="90000"/>
              </a:lnSpc>
              <a:defRPr sz="1000" b="1">
                <a:solidFill>
                  <a:schemeClr val="accent6"/>
                </a:solidFill>
                <a:latin typeface="+mj-lt"/>
              </a:defRPr>
            </a:lvl1pPr>
          </a:lstStyle>
          <a:p>
            <a:fld id="{4F13C495-A01E-4456-AD3E-E0B4E3CA837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Nykode text">
            <a:extLst>
              <a:ext uri="{FF2B5EF4-FFF2-40B4-BE49-F238E27FC236}">
                <a16:creationId xmlns:a16="http://schemas.microsoft.com/office/drawing/2014/main" id="{2E813804-6F71-41EF-A93E-FEE33BB32B29}"/>
              </a:ext>
            </a:extLst>
          </p:cNvPr>
          <p:cNvSpPr txBox="1"/>
          <p:nvPr userDrawn="1"/>
        </p:nvSpPr>
        <p:spPr>
          <a:xfrm>
            <a:off x="537289" y="6549676"/>
            <a:ext cx="1620000" cy="14229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GB" sz="1000" b="1" err="1">
                <a:solidFill>
                  <a:schemeClr val="accent6"/>
                </a:solidFill>
                <a:latin typeface="+mj-lt"/>
              </a:rPr>
              <a:t>Nykode</a:t>
            </a:r>
            <a:r>
              <a:rPr lang="en-GB" sz="1000" b="1">
                <a:solidFill>
                  <a:schemeClr val="accent6"/>
                </a:solidFill>
                <a:latin typeface="+mj-lt"/>
              </a:rPr>
              <a:t> Therapeutics | </a:t>
            </a:r>
          </a:p>
        </p:txBody>
      </p:sp>
    </p:spTree>
    <p:extLst>
      <p:ext uri="{BB962C8B-B14F-4D97-AF65-F5344CB8AC3E}">
        <p14:creationId xmlns:p14="http://schemas.microsoft.com/office/powerpoint/2010/main" val="2678603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6" r:id="rId3"/>
    <p:sldLayoutId id="2147483651" r:id="rId4"/>
    <p:sldLayoutId id="2147483650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4" r:id="rId12"/>
    <p:sldLayoutId id="2147483666" r:id="rId13"/>
    <p:sldLayoutId id="2147483667" r:id="rId14"/>
    <p:sldLayoutId id="2147483663" r:id="rId15"/>
    <p:sldLayoutId id="2147483668" r:id="rId16"/>
    <p:sldLayoutId id="2147483669" r:id="rId17"/>
    <p:sldLayoutId id="2147483670" r:id="rId18"/>
    <p:sldLayoutId id="2147483671" r:id="rId19"/>
    <p:sldLayoutId id="2147483672" r:id="rId20"/>
    <p:sldLayoutId id="2147483665" r:id="rId21"/>
    <p:sldLayoutId id="2147483654" r:id="rId22"/>
    <p:sldLayoutId id="2147483655" r:id="rId23"/>
    <p:sldLayoutId id="2147483674" r:id="rId2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000" b="1" kern="1200">
          <a:solidFill>
            <a:schemeClr val="accent6"/>
          </a:solidFill>
          <a:latin typeface="+mj-lt"/>
          <a:ea typeface="+mn-ea"/>
          <a:cs typeface="+mn-cs"/>
        </a:defRPr>
      </a:lvl1pPr>
      <a:lvl2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Font typeface="Arial" panose="020B0604020202020204" pitchFamily="34" charset="0"/>
        <a:buNone/>
        <a:defRPr sz="1500" b="1" kern="1200">
          <a:solidFill>
            <a:schemeClr val="tx2"/>
          </a:solidFill>
          <a:latin typeface="+mj-lt"/>
          <a:ea typeface="+mn-ea"/>
          <a:cs typeface="+mn-cs"/>
        </a:defRPr>
      </a:lvl2pPr>
      <a:lvl3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252000" indent="-252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6"/>
        </a:buClr>
        <a:buFont typeface="Wingdings" panose="05000000000000000000" pitchFamily="2" charset="2"/>
        <a:buChar char="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503238" indent="-250825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6"/>
        </a:buClr>
        <a:buFont typeface="Wingdings" panose="05000000000000000000" pitchFamily="2" charset="2"/>
        <a:buChar char="w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639" userDrawn="1">
          <p15:clr>
            <a:srgbClr val="F26B43"/>
          </p15:clr>
        </p15:guide>
        <p15:guide id="2" pos="1280" userDrawn="1">
          <p15:clr>
            <a:srgbClr val="F26B43"/>
          </p15:clr>
        </p15:guide>
        <p15:guide id="3" pos="1920" userDrawn="1">
          <p15:clr>
            <a:srgbClr val="F26B43"/>
          </p15:clr>
        </p15:guide>
        <p15:guide id="4" pos="2560" userDrawn="1">
          <p15:clr>
            <a:srgbClr val="F26B43"/>
          </p15:clr>
        </p15:guide>
        <p15:guide id="5" pos="3198" userDrawn="1">
          <p15:clr>
            <a:srgbClr val="F26B43"/>
          </p15:clr>
        </p15:guide>
        <p15:guide id="6" pos="3840" userDrawn="1">
          <p15:clr>
            <a:srgbClr val="F26B43"/>
          </p15:clr>
        </p15:guide>
        <p15:guide id="7" pos="4479" userDrawn="1">
          <p15:clr>
            <a:srgbClr val="F26B43"/>
          </p15:clr>
        </p15:guide>
        <p15:guide id="8" pos="5118" userDrawn="1">
          <p15:clr>
            <a:srgbClr val="F26B43"/>
          </p15:clr>
        </p15:guide>
        <p15:guide id="9" pos="5757" userDrawn="1">
          <p15:clr>
            <a:srgbClr val="F26B43"/>
          </p15:clr>
        </p15:guide>
        <p15:guide id="10" pos="6396" userDrawn="1">
          <p15:clr>
            <a:srgbClr val="F26B43"/>
          </p15:clr>
        </p15:guide>
        <p15:guide id="11" pos="7038" userDrawn="1">
          <p15:clr>
            <a:srgbClr val="F26B43"/>
          </p15:clr>
        </p15:guide>
        <p15:guide id="12" orient="horz" pos="312" userDrawn="1">
          <p15:clr>
            <a:srgbClr val="F26B43"/>
          </p15:clr>
        </p15:guide>
        <p15:guide id="13" orient="horz" pos="676" userDrawn="1">
          <p15:clr>
            <a:srgbClr val="F26B43"/>
          </p15:clr>
        </p15:guide>
        <p15:guide id="14" orient="horz" pos="1052" userDrawn="1">
          <p15:clr>
            <a:srgbClr val="F26B43"/>
          </p15:clr>
        </p15:guide>
        <p15:guide id="15" orient="horz" pos="1422" userDrawn="1">
          <p15:clr>
            <a:srgbClr val="F26B43"/>
          </p15:clr>
        </p15:guide>
        <p15:guide id="16" orient="horz" pos="1792" userDrawn="1">
          <p15:clr>
            <a:srgbClr val="F26B43"/>
          </p15:clr>
        </p15:guide>
        <p15:guide id="17" orient="horz" pos="2160" userDrawn="1">
          <p15:clr>
            <a:srgbClr val="F26B43"/>
          </p15:clr>
        </p15:guide>
        <p15:guide id="18" orient="horz" pos="2529" userDrawn="1">
          <p15:clr>
            <a:srgbClr val="F26B43"/>
          </p15:clr>
        </p15:guide>
        <p15:guide id="19" orient="horz" pos="2898" userDrawn="1">
          <p15:clr>
            <a:srgbClr val="F26B43"/>
          </p15:clr>
        </p15:guide>
        <p15:guide id="20" orient="horz" pos="3081" userDrawn="1">
          <p15:clr>
            <a:srgbClr val="F26B43"/>
          </p15:clr>
        </p15:guide>
        <p15:guide id="21" orient="horz" pos="3636" userDrawn="1">
          <p15:clr>
            <a:srgbClr val="F26B43"/>
          </p15:clr>
        </p15:guide>
        <p15:guide id="22" orient="horz" pos="4005" userDrawn="1">
          <p15:clr>
            <a:srgbClr val="F26B43"/>
          </p15:clr>
        </p15:guide>
        <p15:guide id="23" pos="319" userDrawn="1">
          <p15:clr>
            <a:srgbClr val="F26B43"/>
          </p15:clr>
        </p15:guide>
        <p15:guide id="24" pos="960" userDrawn="1">
          <p15:clr>
            <a:srgbClr val="F26B43"/>
          </p15:clr>
        </p15:guide>
        <p15:guide id="25" pos="1600" userDrawn="1">
          <p15:clr>
            <a:srgbClr val="F26B43"/>
          </p15:clr>
        </p15:guide>
        <p15:guide id="26" pos="2241" userDrawn="1">
          <p15:clr>
            <a:srgbClr val="F26B43"/>
          </p15:clr>
        </p15:guide>
        <p15:guide id="27" pos="2880" userDrawn="1">
          <p15:clr>
            <a:srgbClr val="F26B43"/>
          </p15:clr>
        </p15:guide>
        <p15:guide id="28" pos="3520" userDrawn="1">
          <p15:clr>
            <a:srgbClr val="F26B43"/>
          </p15:clr>
        </p15:guide>
        <p15:guide id="29" pos="4158" userDrawn="1">
          <p15:clr>
            <a:srgbClr val="F26B43"/>
          </p15:clr>
        </p15:guide>
        <p15:guide id="30" pos="4797" userDrawn="1">
          <p15:clr>
            <a:srgbClr val="F26B43"/>
          </p15:clr>
        </p15:guide>
        <p15:guide id="31" pos="5439" userDrawn="1">
          <p15:clr>
            <a:srgbClr val="F26B43"/>
          </p15:clr>
        </p15:guide>
        <p15:guide id="32" pos="6078" userDrawn="1">
          <p15:clr>
            <a:srgbClr val="F26B43"/>
          </p15:clr>
        </p15:guide>
        <p15:guide id="33" pos="6698" userDrawn="1">
          <p15:clr>
            <a:srgbClr val="F26B43"/>
          </p15:clr>
        </p15:guide>
        <p15:guide id="34" pos="7353" userDrawn="1">
          <p15:clr>
            <a:srgbClr val="F26B43"/>
          </p15:clr>
        </p15:guide>
        <p15:guide id="35" orient="horz" pos="1237" userDrawn="1">
          <p15:clr>
            <a:srgbClr val="F26B43"/>
          </p15:clr>
        </p15:guide>
        <p15:guide id="36" orient="horz" pos="1600" userDrawn="1">
          <p15:clr>
            <a:srgbClr val="F26B43"/>
          </p15:clr>
        </p15:guide>
        <p15:guide id="37" orient="horz" pos="1977" userDrawn="1">
          <p15:clr>
            <a:srgbClr val="F26B43"/>
          </p15:clr>
        </p15:guide>
        <p15:guide id="38" orient="horz" pos="3819" userDrawn="1">
          <p15:clr>
            <a:srgbClr val="F26B43"/>
          </p15:clr>
        </p15:guide>
        <p15:guide id="39" orient="horz" pos="3456" userDrawn="1">
          <p15:clr>
            <a:srgbClr val="F26B43"/>
          </p15:clr>
        </p15:guide>
        <p15:guide id="40" orient="horz" pos="2712" userDrawn="1">
          <p15:clr>
            <a:srgbClr val="F26B43"/>
          </p15:clr>
        </p15:guide>
        <p15:guide id="41" orient="horz" pos="2346" userDrawn="1">
          <p15:clr>
            <a:srgbClr val="F26B43"/>
          </p15:clr>
        </p15:guide>
        <p15:guide id="42" orient="horz" pos="867" userDrawn="1">
          <p15:clr>
            <a:srgbClr val="F26B43"/>
          </p15:clr>
        </p15:guide>
        <p15:guide id="43" orient="horz" pos="498" userDrawn="1">
          <p15:clr>
            <a:srgbClr val="F26B43"/>
          </p15:clr>
        </p15:guide>
        <p15:guide id="44" orient="horz" pos="126" userDrawn="1">
          <p15:clr>
            <a:srgbClr val="F26B43"/>
          </p15:clr>
        </p15:guide>
        <p15:guide id="45" orient="horz" pos="4191" userDrawn="1">
          <p15:clr>
            <a:srgbClr val="F26B43"/>
          </p15:clr>
        </p15:guide>
        <p15:guide id="46" orient="horz" pos="326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2.jpeg"/><Relationship Id="rId5" Type="http://schemas.openxmlformats.org/officeDocument/2006/relationships/image" Target="../media/image11.emf"/><Relationship Id="rId4" Type="http://schemas.openxmlformats.org/officeDocument/2006/relationships/oleObject" Target="../embeddings/oleObject2.bin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29.png"/><Relationship Id="rId2" Type="http://schemas.openxmlformats.org/officeDocument/2006/relationships/tags" Target="../tags/tag9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28.png"/><Relationship Id="rId5" Type="http://schemas.openxmlformats.org/officeDocument/2006/relationships/image" Target="../media/image11.emf"/><Relationship Id="rId4" Type="http://schemas.openxmlformats.org/officeDocument/2006/relationships/oleObject" Target="../embeddings/oleObject8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32.png"/><Relationship Id="rId2" Type="http://schemas.openxmlformats.org/officeDocument/2006/relationships/tags" Target="../tags/tag10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31.png"/><Relationship Id="rId5" Type="http://schemas.openxmlformats.org/officeDocument/2006/relationships/image" Target="../media/image11.emf"/><Relationship Id="rId4" Type="http://schemas.openxmlformats.org/officeDocument/2006/relationships/oleObject" Target="../embeddings/oleObject9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tags" Target="../tags/tag11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7.png"/><Relationship Id="rId5" Type="http://schemas.openxmlformats.org/officeDocument/2006/relationships/image" Target="../media/image11.emf"/><Relationship Id="rId4" Type="http://schemas.openxmlformats.org/officeDocument/2006/relationships/oleObject" Target="../embeddings/oleObject10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tags" Target="../tags/tag12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tags" Target="../tags/tag13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11.emf"/><Relationship Id="rId4" Type="http://schemas.openxmlformats.org/officeDocument/2006/relationships/oleObject" Target="../embeddings/oleObject12.bin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sv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2.sv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svg"/><Relationship Id="rId4" Type="http://schemas.openxmlformats.org/officeDocument/2006/relationships/image" Target="../media/image40.svg"/><Relationship Id="rId9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1.emf"/><Relationship Id="rId4" Type="http://schemas.openxmlformats.org/officeDocument/2006/relationships/oleObject" Target="../embeddings/oleObject3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4.svg"/><Relationship Id="rId2" Type="http://schemas.openxmlformats.org/officeDocument/2006/relationships/tags" Target="../tags/tag5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8.png"/><Relationship Id="rId5" Type="http://schemas.openxmlformats.org/officeDocument/2006/relationships/image" Target="../media/image11.emf"/><Relationship Id="rId4" Type="http://schemas.openxmlformats.org/officeDocument/2006/relationships/oleObject" Target="../embeddings/oleObject4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5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8.png"/><Relationship Id="rId2" Type="http://schemas.openxmlformats.org/officeDocument/2006/relationships/tags" Target="../tags/tag6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7.png"/><Relationship Id="rId5" Type="http://schemas.openxmlformats.org/officeDocument/2006/relationships/image" Target="../media/image11.emf"/><Relationship Id="rId4" Type="http://schemas.openxmlformats.org/officeDocument/2006/relationships/oleObject" Target="../embeddings/oleObject5.bin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tags" Target="../tags/tag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9.jpeg"/><Relationship Id="rId5" Type="http://schemas.openxmlformats.org/officeDocument/2006/relationships/image" Target="../media/image11.emf"/><Relationship Id="rId4" Type="http://schemas.openxmlformats.org/officeDocument/2006/relationships/oleObject" Target="../embeddings/oleObject6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8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0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7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E0C9380B-8A03-4112-A780-CF073CA91605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4612744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think-cell Slide" r:id="rId4" imgW="473" imgH="473" progId="TCLayout.ActiveDocument.1">
                  <p:embed/>
                </p:oleObj>
              </mc:Choice>
              <mc:Fallback>
                <p:oleObj name="think-cell Slide" r:id="rId4" imgW="473" imgH="473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E0C9380B-8A03-4112-A780-CF073CA9160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Subtitle 6">
            <a:extLst>
              <a:ext uri="{FF2B5EF4-FFF2-40B4-BE49-F238E27FC236}">
                <a16:creationId xmlns:a16="http://schemas.microsoft.com/office/drawing/2014/main" id="{9D71803A-352C-49DB-9098-9937C66A361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>
                <a:latin typeface="+mn-lt"/>
              </a:rPr>
              <a:t>November 2021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8986D4C-6237-4C79-898A-7C8B8B68A9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7599" y="3226523"/>
            <a:ext cx="4295219" cy="1764000"/>
          </a:xfrm>
        </p:spPr>
        <p:txBody>
          <a:bodyPr vert="horz"/>
          <a:lstStyle/>
          <a:p>
            <a:r>
              <a:rPr lang="en-GB"/>
              <a:t>ABGSC </a:t>
            </a:r>
            <a:br>
              <a:rPr lang="en-GB"/>
            </a:br>
            <a:r>
              <a:rPr lang="en-GB"/>
              <a:t>Oncology Seminar</a:t>
            </a:r>
          </a:p>
        </p:txBody>
      </p:sp>
      <p:pic>
        <p:nvPicPr>
          <p:cNvPr id="11" name="Picture Placeholder 16" descr="A picture containing nature, star, outdoor object, night sky&#10;&#10;Description automatically generated">
            <a:extLst>
              <a:ext uri="{FF2B5EF4-FFF2-40B4-BE49-F238E27FC236}">
                <a16:creationId xmlns:a16="http://schemas.microsoft.com/office/drawing/2014/main" id="{20399A6C-857B-46DD-B736-5411D6F414A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511" r="-29"/>
          <a:stretch/>
        </p:blipFill>
        <p:spPr>
          <a:xfrm>
            <a:off x="4572000" y="0"/>
            <a:ext cx="7620000" cy="6858000"/>
          </a:xfrm>
        </p:spPr>
      </p:pic>
    </p:spTree>
    <p:extLst>
      <p:ext uri="{BB962C8B-B14F-4D97-AF65-F5344CB8AC3E}">
        <p14:creationId xmlns:p14="http://schemas.microsoft.com/office/powerpoint/2010/main" val="36171358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6CDD4B36-0A28-4E0F-A7A7-9F71B4FF7D5C}"/>
              </a:ext>
            </a:extLst>
          </p:cNvPr>
          <p:cNvSpPr/>
          <p:nvPr/>
        </p:nvSpPr>
        <p:spPr>
          <a:xfrm>
            <a:off x="8124824" y="2214881"/>
            <a:ext cx="3536341" cy="4056379"/>
          </a:xfrm>
          <a:prstGeom prst="rect">
            <a:avLst/>
          </a:prstGeom>
          <a:solidFill>
            <a:srgbClr val="EBE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/>
          <a:lstStyle/>
          <a:p>
            <a:pPr>
              <a:spcAft>
                <a:spcPts val="500"/>
              </a:spcAft>
            </a:pPr>
            <a:r>
              <a:rPr lang="en-US" sz="1500">
                <a:solidFill>
                  <a:schemeClr val="tx1"/>
                </a:solidFill>
              </a:rPr>
              <a:t>The Vaccibody platform is agnostic in terms of delivery format:</a:t>
            </a:r>
          </a:p>
          <a:p>
            <a:pPr marL="270000" indent="-270000">
              <a:spcAft>
                <a:spcPts val="500"/>
              </a:spcAft>
              <a:buClr>
                <a:schemeClr val="accent6"/>
              </a:buClr>
              <a:buFont typeface="Wingdings" panose="05000000000000000000" pitchFamily="2" charset="2"/>
              <a:buChar char="u"/>
            </a:pPr>
            <a:r>
              <a:rPr lang="en-US" sz="1500">
                <a:solidFill>
                  <a:schemeClr val="tx1"/>
                </a:solidFill>
              </a:rPr>
              <a:t>DNA vaccine </a:t>
            </a:r>
          </a:p>
          <a:p>
            <a:pPr marL="270000" indent="-270000">
              <a:spcAft>
                <a:spcPts val="500"/>
              </a:spcAft>
              <a:buClr>
                <a:schemeClr val="accent6"/>
              </a:buClr>
              <a:buFont typeface="Wingdings" panose="05000000000000000000" pitchFamily="2" charset="2"/>
              <a:buChar char="u"/>
            </a:pPr>
            <a:r>
              <a:rPr lang="en-US" sz="1500">
                <a:solidFill>
                  <a:schemeClr val="tx1"/>
                </a:solidFill>
              </a:rPr>
              <a:t>mRNA vaccine </a:t>
            </a:r>
          </a:p>
          <a:p>
            <a:pPr marL="270000" indent="-270000">
              <a:spcAft>
                <a:spcPts val="500"/>
              </a:spcAft>
              <a:buClr>
                <a:schemeClr val="accent6"/>
              </a:buClr>
              <a:buFont typeface="Wingdings" panose="05000000000000000000" pitchFamily="2" charset="2"/>
              <a:buChar char="u"/>
            </a:pPr>
            <a:r>
              <a:rPr lang="en-US" sz="1500">
                <a:solidFill>
                  <a:schemeClr val="tx1"/>
                </a:solidFill>
              </a:rPr>
              <a:t>Viral vector vaccine</a:t>
            </a:r>
          </a:p>
          <a:p>
            <a:pPr marL="270000" indent="-270000">
              <a:spcAft>
                <a:spcPts val="500"/>
              </a:spcAft>
              <a:buClr>
                <a:schemeClr val="accent6"/>
              </a:buClr>
              <a:buFont typeface="Wingdings" panose="05000000000000000000" pitchFamily="2" charset="2"/>
              <a:buChar char="u"/>
            </a:pPr>
            <a:r>
              <a:rPr lang="en-US" sz="1500">
                <a:solidFill>
                  <a:schemeClr val="tx1"/>
                </a:solidFill>
              </a:rPr>
              <a:t>Fusion protein subunit vaccine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CED3564-44F3-44E6-8C4B-DD0BC8113320}"/>
              </a:ext>
            </a:extLst>
          </p:cNvPr>
          <p:cNvSpPr/>
          <p:nvPr/>
        </p:nvSpPr>
        <p:spPr>
          <a:xfrm>
            <a:off x="3866670" y="2214881"/>
            <a:ext cx="3995911" cy="4056379"/>
          </a:xfrm>
          <a:prstGeom prst="rect">
            <a:avLst/>
          </a:prstGeom>
          <a:solidFill>
            <a:srgbClr val="EBE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76E060-9546-A840-AB45-54446DC5A7F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4413" y="1910081"/>
            <a:ext cx="3114818" cy="4111371"/>
          </a:xfrm>
        </p:spPr>
        <p:txBody>
          <a:bodyPr/>
          <a:lstStyle/>
          <a:p>
            <a:pPr lvl="2"/>
            <a:r>
              <a:rPr lang="en-US"/>
              <a:t>The Vaccibody technology platform is developed based on the concept of </a:t>
            </a:r>
            <a:r>
              <a:rPr lang="en-US">
                <a:latin typeface="+mj-lt"/>
              </a:rPr>
              <a:t>targeting antigen to Antigen Presenting Cells (APCs) </a:t>
            </a:r>
            <a:r>
              <a:rPr lang="en-US"/>
              <a:t>in order </a:t>
            </a:r>
            <a:br>
              <a:rPr lang="en-US"/>
            </a:br>
            <a:r>
              <a:rPr lang="en-US"/>
              <a:t>to create more efficacious vaccines.</a:t>
            </a:r>
          </a:p>
          <a:p>
            <a:pPr lvl="2"/>
            <a:r>
              <a:rPr 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We have achieved this by combining selected genes to encode novel vaccine molecules with desired properties</a:t>
            </a:r>
          </a:p>
          <a:p>
            <a:pPr lvl="2"/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13A2F3-CC67-2E4E-A707-117BC41F6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08000" y="6549676"/>
            <a:ext cx="4114800" cy="144000"/>
          </a:xfrm>
        </p:spPr>
        <p:txBody>
          <a:bodyPr/>
          <a:lstStyle/>
          <a:p>
            <a:r>
              <a:rPr lang="en-GB"/>
              <a:t>Corporate Overview | Non-confidential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1634CD-6653-B14E-8303-AC137B57D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9690" y="6549676"/>
            <a:ext cx="2743200" cy="144000"/>
          </a:xfrm>
        </p:spPr>
        <p:txBody>
          <a:bodyPr/>
          <a:lstStyle/>
          <a:p>
            <a:fld id="{4F13C495-A01E-4456-AD3E-E0B4E3CA8374}" type="slidenum">
              <a:rPr lang="en-GB" smtClean="0"/>
              <a:pPr/>
              <a:t>10</a:t>
            </a:fld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9558DF1-5BDD-A84C-92AA-5B0DEF80613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64938" y="1910081"/>
            <a:ext cx="3997643" cy="304800"/>
          </a:xfrm>
          <a:prstGeom prst="rect">
            <a:avLst/>
          </a:prstGeom>
          <a:ln w="38100">
            <a:noFill/>
          </a:ln>
        </p:spPr>
        <p:txBody>
          <a:bodyPr tIns="50400"/>
          <a:lstStyle/>
          <a:p>
            <a:r>
              <a:rPr lang="en-US" cap="all"/>
              <a:t>APC targeted vaccine platform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4595918-4A2B-7740-86AF-0F3C152E06A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24825" y="1911092"/>
            <a:ext cx="3536340" cy="303789"/>
          </a:xfrm>
          <a:ln w="38100">
            <a:noFill/>
          </a:ln>
        </p:spPr>
        <p:txBody>
          <a:bodyPr tIns="50400"/>
          <a:lstStyle/>
          <a:p>
            <a:r>
              <a:rPr lang="en-US" cap="all"/>
              <a:t>APC targeted vaccine platform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ED623F-01E1-C943-A4C0-DC586A0D9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877" y="462443"/>
            <a:ext cx="11165288" cy="360000"/>
          </a:xfrm>
        </p:spPr>
        <p:txBody>
          <a:bodyPr/>
          <a:lstStyle/>
          <a:p>
            <a:r>
              <a:rPr lang="en-US"/>
              <a:t>Flexible </a:t>
            </a:r>
            <a:r>
              <a:rPr lang="en-US" err="1"/>
              <a:t>Vaccibody</a:t>
            </a:r>
            <a:r>
              <a:rPr lang="en-US"/>
              <a:t> platform can fuel multiple,</a:t>
            </a:r>
            <a:br>
              <a:rPr lang="en-US"/>
            </a:br>
            <a:r>
              <a:rPr lang="en-US"/>
              <a:t>precise products customized for each indication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CF17DB6-FCDA-47EE-A6FF-608400B928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61" b="35968"/>
          <a:stretch/>
        </p:blipFill>
        <p:spPr>
          <a:xfrm>
            <a:off x="5894773" y="2493052"/>
            <a:ext cx="1969540" cy="1903688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6318F12B-8D92-475D-BE69-98E908069FF6}"/>
              </a:ext>
            </a:extLst>
          </p:cNvPr>
          <p:cNvSpPr/>
          <p:nvPr/>
        </p:nvSpPr>
        <p:spPr>
          <a:xfrm>
            <a:off x="3864938" y="5494020"/>
            <a:ext cx="7796227" cy="76327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500"/>
              </a:spcAft>
            </a:pPr>
            <a:r>
              <a:rPr lang="en-US" sz="1000" b="1">
                <a:latin typeface="+mj-lt"/>
              </a:rPr>
              <a:t>The </a:t>
            </a:r>
            <a:r>
              <a:rPr lang="en-US" sz="1000" b="1" err="1">
                <a:latin typeface="+mj-lt"/>
              </a:rPr>
              <a:t>Vaccibody</a:t>
            </a:r>
            <a:r>
              <a:rPr lang="en-US" sz="1000" b="1">
                <a:latin typeface="+mj-lt"/>
              </a:rPr>
              <a:t> platform allows for flexibility both within the molecule and through the mode of delivery</a:t>
            </a:r>
            <a:br>
              <a:rPr lang="en-US" sz="1000" b="1">
                <a:latin typeface="+mj-lt"/>
              </a:rPr>
            </a:br>
            <a:r>
              <a:rPr lang="en-US" sz="1000" b="1" err="1">
                <a:latin typeface="+mj-lt"/>
              </a:rPr>
              <a:t>Vaccibody</a:t>
            </a:r>
            <a:r>
              <a:rPr lang="en-US" sz="1000" b="1">
                <a:latin typeface="+mj-lt"/>
              </a:rPr>
              <a:t> is very well tolerated and provides large potential for combination therapies</a:t>
            </a:r>
            <a:br>
              <a:rPr lang="en-US" sz="1000" b="1">
                <a:latin typeface="+mj-lt"/>
              </a:rPr>
            </a:br>
            <a:r>
              <a:rPr lang="en-US" sz="1000" b="1">
                <a:latin typeface="+mj-lt"/>
              </a:rPr>
              <a:t>Applicable to develop specific vaccine products for cancer, infectious diseases and autoimmunity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9829D45-441A-A24E-B073-707FB0B4B950}"/>
              </a:ext>
            </a:extLst>
          </p:cNvPr>
          <p:cNvGrpSpPr/>
          <p:nvPr/>
        </p:nvGrpSpPr>
        <p:grpSpPr>
          <a:xfrm>
            <a:off x="4120972" y="4565910"/>
            <a:ext cx="3584845" cy="179216"/>
            <a:chOff x="4573733" y="4438743"/>
            <a:chExt cx="3584845" cy="179216"/>
          </a:xfrm>
        </p:grpSpPr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200C3C60-3137-433F-A95D-6BA85310593A}"/>
                </a:ext>
              </a:extLst>
            </p:cNvPr>
            <p:cNvSpPr/>
            <p:nvPr/>
          </p:nvSpPr>
          <p:spPr>
            <a:xfrm rot="5400000">
              <a:off x="4567961" y="4497964"/>
              <a:ext cx="83704" cy="72159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E2A802B-CDD3-433E-85AD-ED74A67AD051}"/>
                </a:ext>
              </a:extLst>
            </p:cNvPr>
            <p:cNvSpPr txBox="1"/>
            <p:nvPr/>
          </p:nvSpPr>
          <p:spPr>
            <a:xfrm>
              <a:off x="4677221" y="4438743"/>
              <a:ext cx="3481357" cy="17921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000">
                  <a:solidFill>
                    <a:schemeClr val="accent1"/>
                  </a:solidFill>
                </a:rPr>
                <a:t>Targeting unit to attract and bind Antigen Presenting Cell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F393334-F3F8-4944-AD65-A373DA83A7BF}"/>
              </a:ext>
            </a:extLst>
          </p:cNvPr>
          <p:cNvGrpSpPr/>
          <p:nvPr/>
        </p:nvGrpSpPr>
        <p:grpSpPr>
          <a:xfrm>
            <a:off x="4119239" y="4884810"/>
            <a:ext cx="3043238" cy="179216"/>
            <a:chOff x="4572000" y="4815789"/>
            <a:chExt cx="3043238" cy="179216"/>
          </a:xfrm>
        </p:grpSpPr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74EFCCF7-8CA1-477E-B39C-8960FD741078}"/>
                </a:ext>
              </a:extLst>
            </p:cNvPr>
            <p:cNvSpPr/>
            <p:nvPr/>
          </p:nvSpPr>
          <p:spPr>
            <a:xfrm rot="5400000">
              <a:off x="4566228" y="4875011"/>
              <a:ext cx="83704" cy="72159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5D48B7C-EE7F-4477-8362-910DC643AC80}"/>
                </a:ext>
              </a:extLst>
            </p:cNvPr>
            <p:cNvSpPr txBox="1"/>
            <p:nvPr/>
          </p:nvSpPr>
          <p:spPr>
            <a:xfrm>
              <a:off x="4675488" y="4815789"/>
              <a:ext cx="2939750" cy="17921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000">
                  <a:solidFill>
                    <a:schemeClr val="accent2"/>
                  </a:solidFill>
                </a:rPr>
                <a:t>Dimerization unit for crosslinking targeted receptor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D685BFD-DBD0-934C-834B-09363CAB72E9}"/>
              </a:ext>
            </a:extLst>
          </p:cNvPr>
          <p:cNvGrpSpPr/>
          <p:nvPr/>
        </p:nvGrpSpPr>
        <p:grpSpPr>
          <a:xfrm>
            <a:off x="4119238" y="5203709"/>
            <a:ext cx="3041505" cy="179216"/>
            <a:chOff x="4571999" y="5203709"/>
            <a:chExt cx="3041505" cy="179216"/>
          </a:xfrm>
        </p:grpSpPr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28C53F26-7B7D-4822-BDCC-8978B00BD1EB}"/>
                </a:ext>
              </a:extLst>
            </p:cNvPr>
            <p:cNvSpPr/>
            <p:nvPr/>
          </p:nvSpPr>
          <p:spPr>
            <a:xfrm rot="5400000">
              <a:off x="4566227" y="5262930"/>
              <a:ext cx="83704" cy="72159"/>
            </a:xfrm>
            <a:prstGeom prst="triangl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7D18D46-AEF4-4590-9E9C-3AECB0242316}"/>
                </a:ext>
              </a:extLst>
            </p:cNvPr>
            <p:cNvSpPr txBox="1"/>
            <p:nvPr/>
          </p:nvSpPr>
          <p:spPr>
            <a:xfrm>
              <a:off x="4675487" y="5203709"/>
              <a:ext cx="2938017" cy="17921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000">
                  <a:solidFill>
                    <a:schemeClr val="accent6"/>
                  </a:solidFill>
                </a:rPr>
                <a:t>Antigenic unit</a:t>
              </a:r>
            </a:p>
          </p:txBody>
        </p:sp>
      </p:grpSp>
      <p:sp>
        <p:nvSpPr>
          <p:cNvPr id="38" name="Rektangel 37">
            <a:extLst>
              <a:ext uri="{FF2B5EF4-FFF2-40B4-BE49-F238E27FC236}">
                <a16:creationId xmlns:a16="http://schemas.microsoft.com/office/drawing/2014/main" id="{D8AF3B6A-AE9A-4707-95AE-048796F0CA30}"/>
              </a:ext>
            </a:extLst>
          </p:cNvPr>
          <p:cNvSpPr/>
          <p:nvPr/>
        </p:nvSpPr>
        <p:spPr>
          <a:xfrm>
            <a:off x="945632" y="4497579"/>
            <a:ext cx="422031" cy="175077"/>
          </a:xfrm>
          <a:prstGeom prst="rect">
            <a:avLst/>
          </a:prstGeom>
          <a:effectLst>
            <a:outerShdw blurRad="292100" dist="50800" dir="5400000" sx="123000" sy="123000" algn="ctr" rotWithShape="0">
              <a:srgbClr val="000000">
                <a:alpha val="7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9" name="Rektangel 38">
            <a:extLst>
              <a:ext uri="{FF2B5EF4-FFF2-40B4-BE49-F238E27FC236}">
                <a16:creationId xmlns:a16="http://schemas.microsoft.com/office/drawing/2014/main" id="{3FA3B25D-6B36-4196-990C-13B6EA4CBFBF}"/>
              </a:ext>
            </a:extLst>
          </p:cNvPr>
          <p:cNvSpPr/>
          <p:nvPr/>
        </p:nvSpPr>
        <p:spPr>
          <a:xfrm>
            <a:off x="1555102" y="4612249"/>
            <a:ext cx="422031" cy="175077"/>
          </a:xfrm>
          <a:prstGeom prst="rect">
            <a:avLst/>
          </a:prstGeom>
          <a:solidFill>
            <a:schemeClr val="accent5"/>
          </a:solidFill>
          <a:effectLst>
            <a:outerShdw blurRad="292100" dist="50800" dir="5400000" sx="123000" sy="123000" algn="ctr" rotWithShape="0">
              <a:srgbClr val="000000">
                <a:alpha val="7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0" name="Rektangel 39">
            <a:extLst>
              <a:ext uri="{FF2B5EF4-FFF2-40B4-BE49-F238E27FC236}">
                <a16:creationId xmlns:a16="http://schemas.microsoft.com/office/drawing/2014/main" id="{38352EDC-ED13-4290-9811-29848F4C2171}"/>
              </a:ext>
            </a:extLst>
          </p:cNvPr>
          <p:cNvSpPr/>
          <p:nvPr/>
        </p:nvSpPr>
        <p:spPr>
          <a:xfrm>
            <a:off x="2259450" y="4545156"/>
            <a:ext cx="422031" cy="175077"/>
          </a:xfrm>
          <a:prstGeom prst="rect">
            <a:avLst/>
          </a:prstGeom>
          <a:solidFill>
            <a:schemeClr val="accent6"/>
          </a:solidFill>
          <a:effectLst>
            <a:outerShdw blurRad="292100" dist="50800" dir="5400000" sx="123000" sy="123000" algn="ctr" rotWithShape="0">
              <a:srgbClr val="000000">
                <a:alpha val="7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grpSp>
        <p:nvGrpSpPr>
          <p:cNvPr id="12" name="Gruppe 11">
            <a:extLst>
              <a:ext uri="{FF2B5EF4-FFF2-40B4-BE49-F238E27FC236}">
                <a16:creationId xmlns:a16="http://schemas.microsoft.com/office/drawing/2014/main" id="{7CB05C2D-4A23-4E2F-BD0C-A53C31B9FD74}"/>
              </a:ext>
            </a:extLst>
          </p:cNvPr>
          <p:cNvGrpSpPr/>
          <p:nvPr/>
        </p:nvGrpSpPr>
        <p:grpSpPr>
          <a:xfrm>
            <a:off x="907272" y="5127955"/>
            <a:ext cx="1961335" cy="561614"/>
            <a:chOff x="1072617" y="5375243"/>
            <a:chExt cx="1961335" cy="561614"/>
          </a:xfrm>
        </p:grpSpPr>
        <p:sp>
          <p:nvSpPr>
            <p:cNvPr id="37" name="Ellipse 36">
              <a:extLst>
                <a:ext uri="{FF2B5EF4-FFF2-40B4-BE49-F238E27FC236}">
                  <a16:creationId xmlns:a16="http://schemas.microsoft.com/office/drawing/2014/main" id="{F11736EB-B300-48F6-8CCA-7A74BFFF9175}"/>
                </a:ext>
              </a:extLst>
            </p:cNvPr>
            <p:cNvSpPr/>
            <p:nvPr/>
          </p:nvSpPr>
          <p:spPr>
            <a:xfrm>
              <a:off x="1072617" y="5412865"/>
              <a:ext cx="1961335" cy="523992"/>
            </a:xfrm>
            <a:prstGeom prst="ellipse">
              <a:avLst/>
            </a:prstGeom>
            <a:noFill/>
            <a:effectLst>
              <a:outerShdw blurRad="292100" dist="50800" dir="5400000" sx="123000" sy="123000" algn="ctr" rotWithShape="0">
                <a:srgbClr val="000000">
                  <a:alpha val="7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1" name="Rektangel 40">
              <a:extLst>
                <a:ext uri="{FF2B5EF4-FFF2-40B4-BE49-F238E27FC236}">
                  <a16:creationId xmlns:a16="http://schemas.microsoft.com/office/drawing/2014/main" id="{82C74CF1-4AD5-4F32-B9D3-3C49653E187F}"/>
                </a:ext>
              </a:extLst>
            </p:cNvPr>
            <p:cNvSpPr/>
            <p:nvPr/>
          </p:nvSpPr>
          <p:spPr>
            <a:xfrm>
              <a:off x="1455827" y="5375243"/>
              <a:ext cx="422031" cy="175077"/>
            </a:xfrm>
            <a:prstGeom prst="rect">
              <a:avLst/>
            </a:prstGeom>
            <a:effectLst>
              <a:outerShdw blurRad="292100" dist="50800" dir="5400000" sx="123000" sy="123000" algn="ctr" rotWithShape="0">
                <a:srgbClr val="000000">
                  <a:alpha val="7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2" name="Rektangel 41">
              <a:extLst>
                <a:ext uri="{FF2B5EF4-FFF2-40B4-BE49-F238E27FC236}">
                  <a16:creationId xmlns:a16="http://schemas.microsoft.com/office/drawing/2014/main" id="{2EF92771-4F24-437B-886B-F02B56C3F359}"/>
                </a:ext>
              </a:extLst>
            </p:cNvPr>
            <p:cNvSpPr/>
            <p:nvPr/>
          </p:nvSpPr>
          <p:spPr>
            <a:xfrm>
              <a:off x="1871019" y="5375243"/>
              <a:ext cx="422031" cy="175077"/>
            </a:xfrm>
            <a:prstGeom prst="rect">
              <a:avLst/>
            </a:prstGeom>
            <a:solidFill>
              <a:schemeClr val="accent5"/>
            </a:solidFill>
            <a:effectLst>
              <a:outerShdw blurRad="292100" dist="50800" dir="5400000" sx="123000" sy="123000" algn="ctr" rotWithShape="0">
                <a:srgbClr val="000000">
                  <a:alpha val="7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3" name="Rektangel 42">
              <a:extLst>
                <a:ext uri="{FF2B5EF4-FFF2-40B4-BE49-F238E27FC236}">
                  <a16:creationId xmlns:a16="http://schemas.microsoft.com/office/drawing/2014/main" id="{15A28CB7-04D7-46B6-91A2-1F0D64046762}"/>
                </a:ext>
              </a:extLst>
            </p:cNvPr>
            <p:cNvSpPr/>
            <p:nvPr/>
          </p:nvSpPr>
          <p:spPr>
            <a:xfrm>
              <a:off x="2296259" y="5375243"/>
              <a:ext cx="422031" cy="175077"/>
            </a:xfrm>
            <a:prstGeom prst="rect">
              <a:avLst/>
            </a:prstGeom>
            <a:solidFill>
              <a:schemeClr val="accent6"/>
            </a:solidFill>
            <a:effectLst>
              <a:outerShdw blurRad="292100" dist="50800" dir="5400000" sx="123000" sy="123000" algn="ctr" rotWithShape="0">
                <a:srgbClr val="000000">
                  <a:alpha val="7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sp>
        <p:nvSpPr>
          <p:cNvPr id="44" name="Venstre klammeparentes 43">
            <a:extLst>
              <a:ext uri="{FF2B5EF4-FFF2-40B4-BE49-F238E27FC236}">
                <a16:creationId xmlns:a16="http://schemas.microsoft.com/office/drawing/2014/main" id="{55A4857B-6E03-4CE8-AC8C-3A0714F01C66}"/>
              </a:ext>
            </a:extLst>
          </p:cNvPr>
          <p:cNvSpPr/>
          <p:nvPr/>
        </p:nvSpPr>
        <p:spPr>
          <a:xfrm rot="16200000">
            <a:off x="1638123" y="4036644"/>
            <a:ext cx="364950" cy="1758464"/>
          </a:xfrm>
          <a:prstGeom prst="leftBrace">
            <a:avLst/>
          </a:prstGeom>
          <a:effectLst>
            <a:outerShdw blurRad="292100" dist="50800" dir="5400000" sx="123000" sy="123000" algn="ctr" rotWithShape="0">
              <a:srgbClr val="000000">
                <a:alpha val="70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grpSp>
        <p:nvGrpSpPr>
          <p:cNvPr id="31" name="Gruppe 30">
            <a:extLst>
              <a:ext uri="{FF2B5EF4-FFF2-40B4-BE49-F238E27FC236}">
                <a16:creationId xmlns:a16="http://schemas.microsoft.com/office/drawing/2014/main" id="{E5EE8225-117D-4AF7-BA3E-DA2E6BC2ABA0}"/>
              </a:ext>
            </a:extLst>
          </p:cNvPr>
          <p:cNvGrpSpPr/>
          <p:nvPr/>
        </p:nvGrpSpPr>
        <p:grpSpPr>
          <a:xfrm>
            <a:off x="4165670" y="3321802"/>
            <a:ext cx="1597982" cy="448038"/>
            <a:chOff x="1072617" y="5375243"/>
            <a:chExt cx="1961335" cy="561614"/>
          </a:xfrm>
        </p:grpSpPr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id="{95689282-AFE2-432B-89AB-A3DE40D2DF8E}"/>
                </a:ext>
              </a:extLst>
            </p:cNvPr>
            <p:cNvSpPr/>
            <p:nvPr/>
          </p:nvSpPr>
          <p:spPr>
            <a:xfrm>
              <a:off x="1072617" y="5412865"/>
              <a:ext cx="1961335" cy="523992"/>
            </a:xfrm>
            <a:prstGeom prst="ellipse">
              <a:avLst/>
            </a:prstGeom>
            <a:noFill/>
            <a:effectLst>
              <a:outerShdw blurRad="292100" dist="50800" dir="5400000" sx="123000" sy="123000" algn="ctr" rotWithShape="0">
                <a:srgbClr val="000000">
                  <a:alpha val="7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3" name="Rektangel 32">
              <a:extLst>
                <a:ext uri="{FF2B5EF4-FFF2-40B4-BE49-F238E27FC236}">
                  <a16:creationId xmlns:a16="http://schemas.microsoft.com/office/drawing/2014/main" id="{E68D3FD4-8851-40EE-8EF3-B9B4F7520AAB}"/>
                </a:ext>
              </a:extLst>
            </p:cNvPr>
            <p:cNvSpPr/>
            <p:nvPr/>
          </p:nvSpPr>
          <p:spPr>
            <a:xfrm>
              <a:off x="1455827" y="5375243"/>
              <a:ext cx="422031" cy="175077"/>
            </a:xfrm>
            <a:prstGeom prst="rect">
              <a:avLst/>
            </a:prstGeom>
            <a:effectLst>
              <a:outerShdw blurRad="292100" dist="50800" dir="5400000" sx="123000" sy="123000" algn="ctr" rotWithShape="0">
                <a:srgbClr val="000000">
                  <a:alpha val="7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4" name="Rektangel 33">
              <a:extLst>
                <a:ext uri="{FF2B5EF4-FFF2-40B4-BE49-F238E27FC236}">
                  <a16:creationId xmlns:a16="http://schemas.microsoft.com/office/drawing/2014/main" id="{576366F0-6809-428A-B86D-B7819EAFFB53}"/>
                </a:ext>
              </a:extLst>
            </p:cNvPr>
            <p:cNvSpPr/>
            <p:nvPr/>
          </p:nvSpPr>
          <p:spPr>
            <a:xfrm>
              <a:off x="1871019" y="5375243"/>
              <a:ext cx="422031" cy="175077"/>
            </a:xfrm>
            <a:prstGeom prst="rect">
              <a:avLst/>
            </a:prstGeom>
            <a:solidFill>
              <a:schemeClr val="accent5"/>
            </a:solidFill>
            <a:effectLst>
              <a:outerShdw blurRad="292100" dist="50800" dir="5400000" sx="123000" sy="123000" algn="ctr" rotWithShape="0">
                <a:srgbClr val="000000">
                  <a:alpha val="7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5" name="Rektangel 34">
              <a:extLst>
                <a:ext uri="{FF2B5EF4-FFF2-40B4-BE49-F238E27FC236}">
                  <a16:creationId xmlns:a16="http://schemas.microsoft.com/office/drawing/2014/main" id="{6C0CCA1D-EA8F-4514-836E-465FC6A558C8}"/>
                </a:ext>
              </a:extLst>
            </p:cNvPr>
            <p:cNvSpPr/>
            <p:nvPr/>
          </p:nvSpPr>
          <p:spPr>
            <a:xfrm>
              <a:off x="2296259" y="5375243"/>
              <a:ext cx="422031" cy="175077"/>
            </a:xfrm>
            <a:prstGeom prst="rect">
              <a:avLst/>
            </a:prstGeom>
            <a:solidFill>
              <a:schemeClr val="accent6"/>
            </a:solidFill>
            <a:effectLst>
              <a:outerShdw blurRad="292100" dist="50800" dir="5400000" sx="123000" sy="123000" algn="ctr" rotWithShape="0">
                <a:srgbClr val="000000">
                  <a:alpha val="7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</p:spTree>
    <p:extLst>
      <p:ext uri="{BB962C8B-B14F-4D97-AF65-F5344CB8AC3E}">
        <p14:creationId xmlns:p14="http://schemas.microsoft.com/office/powerpoint/2010/main" val="444491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9332BDB0-6D60-4843-B1A5-FF5D1C2BEFA1}"/>
              </a:ext>
            </a:extLst>
          </p:cNvPr>
          <p:cNvSpPr/>
          <p:nvPr/>
        </p:nvSpPr>
        <p:spPr>
          <a:xfrm>
            <a:off x="495877" y="1974851"/>
            <a:ext cx="11165288" cy="4217606"/>
          </a:xfrm>
          <a:prstGeom prst="rect">
            <a:avLst/>
          </a:prstGeom>
          <a:solidFill>
            <a:srgbClr val="EBE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76E060-9546-A840-AB45-54446DC5A7F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5877" y="1088818"/>
            <a:ext cx="6614535" cy="4111371"/>
          </a:xfrm>
        </p:spPr>
        <p:txBody>
          <a:bodyPr/>
          <a:lstStyle/>
          <a:p>
            <a:pPr lvl="2"/>
            <a:r>
              <a:rPr lang="en-US"/>
              <a:t>The APC targeting vaccine technology platform creates unique rapid, strong and broad immune responses that can be tailored to each disease.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13A2F3-CC67-2E4E-A707-117BC41F6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08000" y="6549676"/>
            <a:ext cx="4114800" cy="144000"/>
          </a:xfrm>
        </p:spPr>
        <p:txBody>
          <a:bodyPr/>
          <a:lstStyle/>
          <a:p>
            <a:r>
              <a:rPr lang="en-GB"/>
              <a:t>Corporate Overview | Non-confidential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1634CD-6653-B14E-8303-AC137B57D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9690" y="6549676"/>
            <a:ext cx="2743200" cy="144000"/>
          </a:xfrm>
        </p:spPr>
        <p:txBody>
          <a:bodyPr/>
          <a:lstStyle/>
          <a:p>
            <a:fld id="{4F13C495-A01E-4456-AD3E-E0B4E3CA8374}" type="slidenum">
              <a:rPr lang="en-GB" smtClean="0"/>
              <a:pPr/>
              <a:t>11</a:t>
            </a:fld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9558DF1-5BDD-A84C-92AA-5B0DEF80613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7603" y="1670050"/>
            <a:ext cx="11165288" cy="30480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</a:gradFill>
          <a:ln w="38100">
            <a:noFill/>
          </a:ln>
        </p:spPr>
        <p:txBody>
          <a:bodyPr tIns="50400"/>
          <a:lstStyle/>
          <a:p>
            <a:r>
              <a:rPr lang="en-US" cap="all"/>
              <a:t>mechanism of action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ED623F-01E1-C943-A4C0-DC586A0D9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877" y="462443"/>
            <a:ext cx="11165288" cy="360000"/>
          </a:xfrm>
        </p:spPr>
        <p:txBody>
          <a:bodyPr/>
          <a:lstStyle/>
          <a:p>
            <a:r>
              <a:rPr lang="en-GB" err="1"/>
              <a:t>Vaccibody</a:t>
            </a:r>
            <a:r>
              <a:rPr lang="en-GB"/>
              <a:t> mechanism of action</a:t>
            </a:r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B8CC739C-1B10-FD47-AE1C-A8FFC2C968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0482" y="1822450"/>
            <a:ext cx="9997440" cy="4739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1621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BD49EF72-7A6E-C84A-9070-5E18E9CD1B8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724" y="1909781"/>
            <a:ext cx="878169" cy="217672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23E4BF41-F4F6-45E0-AD0B-7BE4669ED656}"/>
              </a:ext>
            </a:extLst>
          </p:cNvPr>
          <p:cNvSpPr/>
          <p:nvPr/>
        </p:nvSpPr>
        <p:spPr>
          <a:xfrm>
            <a:off x="5543965" y="3343036"/>
            <a:ext cx="1080119" cy="840909"/>
          </a:xfrm>
          <a:prstGeom prst="rect">
            <a:avLst/>
          </a:prstGeom>
          <a:noFill/>
          <a:ln w="25400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04DDAC1-C715-4970-ADF3-89E189661AC9}"/>
              </a:ext>
            </a:extLst>
          </p:cNvPr>
          <p:cNvSpPr/>
          <p:nvPr/>
        </p:nvSpPr>
        <p:spPr>
          <a:xfrm>
            <a:off x="7191957" y="2195831"/>
            <a:ext cx="4482663" cy="4056379"/>
          </a:xfrm>
          <a:prstGeom prst="rect">
            <a:avLst/>
          </a:prstGeom>
          <a:solidFill>
            <a:srgbClr val="EBE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C616902-D408-4C2C-A20C-265C5613817C}"/>
              </a:ext>
            </a:extLst>
          </p:cNvPr>
          <p:cNvSpPr/>
          <p:nvPr/>
        </p:nvSpPr>
        <p:spPr>
          <a:xfrm>
            <a:off x="518244" y="2195831"/>
            <a:ext cx="4481801" cy="4056379"/>
          </a:xfrm>
          <a:prstGeom prst="rect">
            <a:avLst/>
          </a:prstGeom>
          <a:solidFill>
            <a:srgbClr val="EBE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139929E-3C99-402D-9CDA-B304566885EA}"/>
              </a:ext>
            </a:extLst>
          </p:cNvPr>
          <p:cNvSpPr txBox="1">
            <a:spLocks/>
          </p:cNvSpPr>
          <p:nvPr/>
        </p:nvSpPr>
        <p:spPr>
          <a:xfrm>
            <a:off x="7192419" y="1898157"/>
            <a:ext cx="4480471" cy="304800"/>
          </a:xfrm>
          <a:prstGeom prst="rect">
            <a:avLst/>
          </a:prstGeom>
          <a:gradFill>
            <a:gsLst>
              <a:gs pos="0">
                <a:srgbClr val="DC668C"/>
              </a:gs>
              <a:gs pos="100000">
                <a:schemeClr val="accent1"/>
              </a:gs>
            </a:gsLst>
            <a:lin ang="0" scaled="0"/>
          </a:gradFill>
          <a:ln w="38100">
            <a:noFill/>
          </a:ln>
        </p:spPr>
        <p:txBody>
          <a:bodyPr vert="horz" lIns="0" tIns="3600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3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252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Font typeface="Wingdings" panose="05000000000000000000" pitchFamily="2" charset="2"/>
              <a:buChar char="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03238" indent="-2508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Font typeface="Wingdings" panose="05000000000000000000" pitchFamily="2" charset="2"/>
              <a:buChar char="w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cap="all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Autoimmunity, allergy etc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AC1FB76D-FDBA-4679-AC35-962C4C96D590}"/>
              </a:ext>
            </a:extLst>
          </p:cNvPr>
          <p:cNvSpPr txBox="1">
            <a:spLocks/>
          </p:cNvSpPr>
          <p:nvPr/>
        </p:nvSpPr>
        <p:spPr>
          <a:xfrm>
            <a:off x="519110" y="1898157"/>
            <a:ext cx="4479610" cy="30480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rgbClr val="C95EAB"/>
              </a:gs>
            </a:gsLst>
            <a:lin ang="0" scaled="0"/>
          </a:gradFill>
          <a:ln w="38100">
            <a:noFill/>
          </a:ln>
        </p:spPr>
        <p:txBody>
          <a:bodyPr vert="horz" lIns="0" tIns="3600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3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252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Font typeface="Wingdings" panose="05000000000000000000" pitchFamily="2" charset="2"/>
              <a:buChar char="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03238" indent="-2508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Font typeface="Wingdings" panose="05000000000000000000" pitchFamily="2" charset="2"/>
              <a:buChar char="w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cap="all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Cancer and infectious disease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DC8B4D0-0F3A-48E7-96B2-1D5756257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Corporate Overview | Non-confidential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5FD954-334B-4932-AAFC-2FD1C4EA3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3C495-A01E-4456-AD3E-E0B4E3CA8374}" type="slidenum">
              <a:rPr lang="en-GB" smtClean="0"/>
              <a:t>12</a:t>
            </a:fld>
            <a:endParaRPr lang="en-GB"/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90BFE0F9-0925-466A-8898-37C3C2F385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204" y="2455484"/>
            <a:ext cx="2115422" cy="2115420"/>
          </a:xfrm>
          <a:prstGeom prst="rect">
            <a:avLst/>
          </a:prstGeom>
        </p:spPr>
      </p:pic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13298218-17FC-4132-B0F4-D619583C6F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5423" y="2462143"/>
            <a:ext cx="2115422" cy="211542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6C0AC64-B1BB-4236-81AC-120393ECC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Targeting unit offers unique ability to</a:t>
            </a:r>
            <a:br>
              <a:rPr lang="en-US"/>
            </a:br>
            <a:r>
              <a:rPr lang="en-US"/>
              <a:t>explore Ag-specific immune tolerance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2BF2DD5-6653-46F1-937B-4E9FE95F1C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348"/>
          <a:stretch/>
        </p:blipFill>
        <p:spPr>
          <a:xfrm>
            <a:off x="1561680" y="4627692"/>
            <a:ext cx="2618174" cy="15546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2BBF82A-DA1D-4457-A2D8-2B90D891E0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45" b="-1"/>
          <a:stretch/>
        </p:blipFill>
        <p:spPr>
          <a:xfrm>
            <a:off x="5654724" y="3343036"/>
            <a:ext cx="878170" cy="74346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DB2AF54-8C8E-4FAC-AEF5-A304D4AD4AD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76"/>
          <a:stretch/>
        </p:blipFill>
        <p:spPr>
          <a:xfrm>
            <a:off x="8154047" y="4610056"/>
            <a:ext cx="2618174" cy="1572251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B30CEA68-3CFB-4B6C-B873-26DD184DF0B4}"/>
              </a:ext>
            </a:extLst>
          </p:cNvPr>
          <p:cNvSpPr txBox="1"/>
          <p:nvPr/>
        </p:nvSpPr>
        <p:spPr>
          <a:xfrm>
            <a:off x="5268236" y="4243227"/>
            <a:ext cx="15940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/>
              <a:t>Natural ligands or </a:t>
            </a:r>
            <a:r>
              <a:rPr lang="en-US" sz="1000" err="1"/>
              <a:t>scFv</a:t>
            </a:r>
            <a:r>
              <a:rPr lang="en-US" sz="1000"/>
              <a:t> binding diverse set of surface receptors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A23E4D4-F37D-4ABA-AFFC-DF5D3D97036B}"/>
              </a:ext>
            </a:extLst>
          </p:cNvPr>
          <p:cNvSpPr/>
          <p:nvPr/>
        </p:nvSpPr>
        <p:spPr>
          <a:xfrm>
            <a:off x="1841132" y="4650905"/>
            <a:ext cx="1853601" cy="246220"/>
          </a:xfrm>
          <a:prstGeom prst="rect">
            <a:avLst/>
          </a:prstGeom>
          <a:solidFill>
            <a:srgbClr val="EBE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B52013-D8A7-40A9-9BF4-011B2D2ADA07}"/>
              </a:ext>
            </a:extLst>
          </p:cNvPr>
          <p:cNvSpPr txBox="1"/>
          <p:nvPr/>
        </p:nvSpPr>
        <p:spPr>
          <a:xfrm>
            <a:off x="1868176" y="4674116"/>
            <a:ext cx="20051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b="1">
                <a:latin typeface="+mj-lt"/>
              </a:rPr>
              <a:t>IL-12, IFNγ, TNFα, IFNα, IL-6</a:t>
            </a:r>
            <a:endParaRPr lang="de-DE" sz="1000" b="1">
              <a:latin typeface="+mj-lt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7A2DBA4-3A25-47D7-BBD1-29679F5FAE09}"/>
              </a:ext>
            </a:extLst>
          </p:cNvPr>
          <p:cNvSpPr/>
          <p:nvPr/>
        </p:nvSpPr>
        <p:spPr>
          <a:xfrm>
            <a:off x="8469828" y="4650905"/>
            <a:ext cx="1929390" cy="246220"/>
          </a:xfrm>
          <a:prstGeom prst="rect">
            <a:avLst/>
          </a:prstGeom>
          <a:solidFill>
            <a:srgbClr val="EBE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9830553-5A9D-4F85-BFA0-8AB740C96C7C}"/>
              </a:ext>
            </a:extLst>
          </p:cNvPr>
          <p:cNvSpPr/>
          <p:nvPr/>
        </p:nvSpPr>
        <p:spPr>
          <a:xfrm>
            <a:off x="1596719" y="5646878"/>
            <a:ext cx="2645908" cy="535430"/>
          </a:xfrm>
          <a:prstGeom prst="rect">
            <a:avLst/>
          </a:prstGeom>
          <a:solidFill>
            <a:srgbClr val="EBE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DC384E2-8F16-4CA1-B1C1-5548FADFD567}"/>
              </a:ext>
            </a:extLst>
          </p:cNvPr>
          <p:cNvSpPr txBox="1"/>
          <p:nvPr/>
        </p:nvSpPr>
        <p:spPr>
          <a:xfrm>
            <a:off x="8469827" y="4674115"/>
            <a:ext cx="20051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b="1">
                <a:latin typeface="+mj-lt"/>
              </a:rPr>
              <a:t>IL-10, TGFβ, IDO, PD-1, ARG</a:t>
            </a:r>
            <a:endParaRPr lang="de-DE" sz="1000" b="1">
              <a:latin typeface="+mj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17A5DA2-3882-4342-AB6C-87DFC8FDA554}"/>
              </a:ext>
            </a:extLst>
          </p:cNvPr>
          <p:cNvSpPr txBox="1"/>
          <p:nvPr/>
        </p:nvSpPr>
        <p:spPr>
          <a:xfrm>
            <a:off x="1194010" y="5646878"/>
            <a:ext cx="20051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/>
              <a:t>T</a:t>
            </a:r>
            <a:r>
              <a:rPr lang="en-US" sz="1000" baseline="-25000"/>
              <a:t>H</a:t>
            </a:r>
            <a:r>
              <a:rPr lang="en-US" sz="1000"/>
              <a:t> 1, T</a:t>
            </a:r>
            <a:r>
              <a:rPr lang="en-US" sz="1000" baseline="-25000"/>
              <a:t>H</a:t>
            </a:r>
            <a:r>
              <a:rPr lang="en-US" sz="1000"/>
              <a:t>, 17, T</a:t>
            </a:r>
            <a:r>
              <a:rPr lang="en-US" sz="1000" baseline="-25000"/>
              <a:t>H</a:t>
            </a:r>
            <a:r>
              <a:rPr lang="en-US" sz="1000"/>
              <a:t>2</a:t>
            </a:r>
          </a:p>
          <a:p>
            <a:pPr algn="ctr"/>
            <a:r>
              <a:rPr lang="en-US" sz="1000"/>
              <a:t>differentiation and</a:t>
            </a:r>
          </a:p>
          <a:p>
            <a:pPr algn="ctr"/>
            <a:r>
              <a:rPr lang="en-US" sz="1000"/>
              <a:t>proliferation</a:t>
            </a:r>
            <a:endParaRPr lang="de-DE" sz="100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34A4BC7-CB1B-4D41-A2B7-EA6F0E40119A}"/>
              </a:ext>
            </a:extLst>
          </p:cNvPr>
          <p:cNvSpPr txBox="1"/>
          <p:nvPr/>
        </p:nvSpPr>
        <p:spPr>
          <a:xfrm>
            <a:off x="2764688" y="5609742"/>
            <a:ext cx="15451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/>
              <a:t>Treg and or Tr1 arrest or impaired function</a:t>
            </a:r>
            <a:endParaRPr lang="de-DE" sz="100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D7CC133-C35F-4DB3-BFA9-51584F14B380}"/>
              </a:ext>
            </a:extLst>
          </p:cNvPr>
          <p:cNvSpPr/>
          <p:nvPr/>
        </p:nvSpPr>
        <p:spPr>
          <a:xfrm>
            <a:off x="8071011" y="5651520"/>
            <a:ext cx="2645908" cy="535430"/>
          </a:xfrm>
          <a:prstGeom prst="rect">
            <a:avLst/>
          </a:prstGeom>
          <a:solidFill>
            <a:srgbClr val="EBE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336484F-2666-494F-B9DF-655E567EAC49}"/>
              </a:ext>
            </a:extLst>
          </p:cNvPr>
          <p:cNvSpPr txBox="1"/>
          <p:nvPr/>
        </p:nvSpPr>
        <p:spPr>
          <a:xfrm>
            <a:off x="7930102" y="5619026"/>
            <a:ext cx="16318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/>
              <a:t>CD4+, CD8+</a:t>
            </a:r>
          </a:p>
          <a:p>
            <a:pPr algn="ctr"/>
            <a:r>
              <a:rPr lang="fr-FR" sz="1000" err="1"/>
              <a:t>conventional</a:t>
            </a:r>
            <a:r>
              <a:rPr lang="fr-FR" sz="1000"/>
              <a:t> T </a:t>
            </a:r>
            <a:r>
              <a:rPr lang="fr-FR" sz="1000" err="1"/>
              <a:t>cells</a:t>
            </a:r>
            <a:r>
              <a:rPr lang="fr-FR" sz="1000"/>
              <a:t> </a:t>
            </a:r>
            <a:r>
              <a:rPr lang="fr-FR" sz="1000" err="1"/>
              <a:t>proliferation</a:t>
            </a:r>
            <a:r>
              <a:rPr lang="fr-FR" sz="1000"/>
              <a:t> </a:t>
            </a:r>
            <a:r>
              <a:rPr lang="fr-FR" sz="1000" err="1"/>
              <a:t>arrest</a:t>
            </a:r>
            <a:endParaRPr lang="de-DE" sz="10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4503804-AE7D-4E01-B4B1-86C112708126}"/>
              </a:ext>
            </a:extLst>
          </p:cNvPr>
          <p:cNvSpPr txBox="1"/>
          <p:nvPr/>
        </p:nvSpPr>
        <p:spPr>
          <a:xfrm>
            <a:off x="9141205" y="5614384"/>
            <a:ext cx="20051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/>
              <a:t>Treg and or Tr1</a:t>
            </a:r>
          </a:p>
          <a:p>
            <a:pPr algn="ctr"/>
            <a:r>
              <a:rPr lang="en-US" sz="1000"/>
              <a:t>generation</a:t>
            </a:r>
            <a:endParaRPr lang="de-DE" sz="100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91E9616-73CA-4CD9-9AAC-4680E1BB40F8}"/>
              </a:ext>
            </a:extLst>
          </p:cNvPr>
          <p:cNvSpPr txBox="1"/>
          <p:nvPr/>
        </p:nvSpPr>
        <p:spPr>
          <a:xfrm>
            <a:off x="2199948" y="3296337"/>
            <a:ext cx="119591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100" err="1">
                <a:latin typeface="+mj-lt"/>
              </a:rPr>
              <a:t>Stimulatory</a:t>
            </a:r>
            <a:endParaRPr lang="it-IT" sz="1100">
              <a:latin typeface="+mj-lt"/>
            </a:endParaRPr>
          </a:p>
          <a:p>
            <a:pPr algn="ctr"/>
            <a:r>
              <a:rPr lang="it-IT" sz="1100">
                <a:latin typeface="+mj-lt"/>
              </a:rPr>
              <a:t>DC</a:t>
            </a:r>
            <a:endParaRPr lang="de-DE" sz="1100">
              <a:latin typeface="+mj-lt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EB45B36-15AE-488D-95C6-AFCE5AA72FFE}"/>
              </a:ext>
            </a:extLst>
          </p:cNvPr>
          <p:cNvSpPr txBox="1"/>
          <p:nvPr/>
        </p:nvSpPr>
        <p:spPr>
          <a:xfrm>
            <a:off x="8903188" y="3283086"/>
            <a:ext cx="119591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100" err="1">
                <a:latin typeface="+mj-lt"/>
              </a:rPr>
              <a:t>Tolerogenic</a:t>
            </a:r>
            <a:endParaRPr lang="it-IT" sz="1100">
              <a:latin typeface="+mj-lt"/>
            </a:endParaRPr>
          </a:p>
          <a:p>
            <a:pPr algn="ctr"/>
            <a:r>
              <a:rPr lang="it-IT" sz="1100">
                <a:latin typeface="+mj-lt"/>
              </a:rPr>
              <a:t>DC</a:t>
            </a:r>
            <a:endParaRPr lang="de-DE" sz="11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558617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7040189A-6411-438B-945D-B3B05B59CC41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62636442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4" name="think-cell Slide" r:id="rId4" imgW="473" imgH="473" progId="TCLayout.ActiveDocument.1">
                  <p:embed/>
                </p:oleObj>
              </mc:Choice>
              <mc:Fallback>
                <p:oleObj name="think-cell Slide" r:id="rId4" imgW="473" imgH="473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7040189A-6411-438B-945D-B3B05B59CC4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ladsholder til sidefod 1">
            <a:extLst>
              <a:ext uri="{FF2B5EF4-FFF2-40B4-BE49-F238E27FC236}">
                <a16:creationId xmlns:a16="http://schemas.microsoft.com/office/drawing/2014/main" id="{3CF9DEF8-5A0C-4588-BF8A-E30161180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Corporate Overview | Non-confidential</a:t>
            </a:r>
          </a:p>
        </p:txBody>
      </p:sp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0171A79A-42CA-4FF8-9A8D-7FB16BE49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3C495-A01E-4456-AD3E-E0B4E3CA8374}" type="slidenum">
              <a:rPr lang="en-GB" smtClean="0"/>
              <a:t>13</a:t>
            </a:fld>
            <a:endParaRPr lang="en-GB"/>
          </a:p>
        </p:txBody>
      </p:sp>
      <p:sp>
        <p:nvSpPr>
          <p:cNvPr id="7" name="Tittel 6">
            <a:extLst>
              <a:ext uri="{FF2B5EF4-FFF2-40B4-BE49-F238E27FC236}">
                <a16:creationId xmlns:a16="http://schemas.microsoft.com/office/drawing/2014/main" id="{7BDAF86E-1678-4138-93AB-8C7B02F31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VB10.NEO: Fully individualized neoantigen based cancer vaccine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09846244-DD67-4858-9B92-2BC3B6F23072}"/>
              </a:ext>
            </a:extLst>
          </p:cNvPr>
          <p:cNvSpPr txBox="1">
            <a:spLocks/>
          </p:cNvSpPr>
          <p:nvPr/>
        </p:nvSpPr>
        <p:spPr>
          <a:xfrm>
            <a:off x="495878" y="1439501"/>
            <a:ext cx="7304018" cy="4816444"/>
          </a:xfrm>
          <a:prstGeom prst="rect">
            <a:avLst/>
          </a:prstGeom>
        </p:spPr>
        <p:txBody>
          <a:bodyPr lIns="0" tIns="0" rIns="0" bIns="0" numCol="1" spcCol="108000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252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Font typeface="Wingdings" panose="05000000000000000000" pitchFamily="2" charset="2"/>
              <a:buChar char="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03238" indent="-2508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Font typeface="Wingdings" panose="05000000000000000000" pitchFamily="2" charset="2"/>
              <a:buChar char="w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0000"/>
              </a:lnSpc>
              <a:buClr>
                <a:schemeClr val="accent6"/>
              </a:buClr>
              <a:buFont typeface="Wingdings" panose="05000000000000000000" pitchFamily="2" charset="2"/>
              <a:buChar char="w"/>
            </a:pPr>
            <a:r>
              <a:rPr lang="en-US" b="0">
                <a:solidFill>
                  <a:schemeClr val="tx1"/>
                </a:solidFill>
                <a:latin typeface="+mn-lt"/>
              </a:rPr>
              <a:t>Finalized enrollment VB N-01; 5 indications, &lt;50 </a:t>
            </a:r>
            <a:r>
              <a:rPr lang="en-US" b="0" err="1">
                <a:solidFill>
                  <a:schemeClr val="tx1"/>
                </a:solidFill>
                <a:latin typeface="+mn-lt"/>
              </a:rPr>
              <a:t>pt</a:t>
            </a:r>
            <a:endParaRPr lang="en-US" b="0">
              <a:solidFill>
                <a:schemeClr val="tx1"/>
              </a:solidFill>
            </a:endParaRPr>
          </a:p>
          <a:p>
            <a:pPr marL="285750" indent="-285750">
              <a:lnSpc>
                <a:spcPct val="100000"/>
              </a:lnSpc>
              <a:buClr>
                <a:schemeClr val="accent6"/>
              </a:buClr>
              <a:buFont typeface="Wingdings" panose="05000000000000000000" pitchFamily="2" charset="2"/>
              <a:buChar char="w"/>
            </a:pPr>
            <a:r>
              <a:rPr lang="en-US" b="0">
                <a:solidFill>
                  <a:schemeClr val="tx1"/>
                </a:solidFill>
              </a:rPr>
              <a:t>Landmark deal with partner of choice Genentech (200m$ upfront &amp; near term, 515m$ additional milestones and low double digit royalties)</a:t>
            </a:r>
          </a:p>
          <a:p>
            <a:pPr marL="285750" indent="-285750">
              <a:lnSpc>
                <a:spcPct val="100000"/>
              </a:lnSpc>
              <a:buClr>
                <a:schemeClr val="accent6"/>
              </a:buClr>
              <a:buFont typeface="Wingdings" panose="05000000000000000000" pitchFamily="2" charset="2"/>
              <a:buChar char="w"/>
            </a:pPr>
            <a:r>
              <a:rPr lang="en-US" b="0">
                <a:solidFill>
                  <a:schemeClr val="tx1"/>
                </a:solidFill>
              </a:rPr>
              <a:t>Initiated VB N-02, in collaboration with Genentech; &gt; 10 indications, 2 doses, combo with atezolizumab, ~40 patients</a:t>
            </a:r>
            <a:endParaRPr lang="en-US" b="0">
              <a:solidFill>
                <a:schemeClr val="tx2"/>
              </a:solidFill>
            </a:endParaRPr>
          </a:p>
          <a:p>
            <a:pPr marL="285750" indent="-285750">
              <a:lnSpc>
                <a:spcPct val="100000"/>
              </a:lnSpc>
              <a:buClr>
                <a:schemeClr val="accent6"/>
              </a:buClr>
              <a:buFont typeface="Wingdings" panose="05000000000000000000" pitchFamily="2" charset="2"/>
              <a:buChar char="w"/>
            </a:pPr>
            <a:r>
              <a:rPr lang="en-US" b="0">
                <a:solidFill>
                  <a:schemeClr val="tx2"/>
                </a:solidFill>
              </a:rPr>
              <a:t>Demonstrated ability to raise broad and strong patient-by-patient neoantigen-specific immune responses</a:t>
            </a:r>
            <a:endParaRPr lang="en-US" b="0">
              <a:solidFill>
                <a:schemeClr val="tx1"/>
              </a:solidFill>
            </a:endParaRPr>
          </a:p>
          <a:p>
            <a:pPr marL="285750" indent="-285750">
              <a:lnSpc>
                <a:spcPct val="100000"/>
              </a:lnSpc>
              <a:buClr>
                <a:schemeClr val="accent6"/>
              </a:buClr>
              <a:buFont typeface="Wingdings" panose="05000000000000000000" pitchFamily="2" charset="2"/>
              <a:buChar char="w"/>
            </a:pPr>
            <a:r>
              <a:rPr lang="en-US" b="0">
                <a:solidFill>
                  <a:schemeClr val="tx1"/>
                </a:solidFill>
              </a:rPr>
              <a:t>Correlation between vaccine-induced immune responses and clinical responses</a:t>
            </a:r>
          </a:p>
          <a:p>
            <a:pPr marL="285750" indent="-285750">
              <a:lnSpc>
                <a:spcPct val="100000"/>
              </a:lnSpc>
              <a:buClr>
                <a:schemeClr val="accent6"/>
              </a:buClr>
              <a:buFont typeface="Wingdings" panose="05000000000000000000" pitchFamily="2" charset="2"/>
              <a:buChar char="w"/>
            </a:pPr>
            <a:r>
              <a:rPr lang="en-US" b="0">
                <a:solidFill>
                  <a:schemeClr val="tx1"/>
                </a:solidFill>
              </a:rPr>
              <a:t>Correlation with incorporation of high-quality neoepitopes</a:t>
            </a:r>
          </a:p>
          <a:p>
            <a:pPr>
              <a:lnSpc>
                <a:spcPct val="100000"/>
              </a:lnSpc>
              <a:buClr>
                <a:schemeClr val="accent6"/>
              </a:buClr>
            </a:pPr>
            <a:endParaRPr lang="en-US" sz="1600" b="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062EAF1-8B55-491C-8605-059BC15413F5}"/>
              </a:ext>
            </a:extLst>
          </p:cNvPr>
          <p:cNvSpPr/>
          <p:nvPr/>
        </p:nvSpPr>
        <p:spPr>
          <a:xfrm>
            <a:off x="8087557" y="1722268"/>
            <a:ext cx="3587063" cy="4529942"/>
          </a:xfrm>
          <a:prstGeom prst="rect">
            <a:avLst/>
          </a:prstGeom>
          <a:noFill/>
          <a:ln w="19050">
            <a:solidFill>
              <a:srgbClr val="EBEB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9">
            <a:extLst>
              <a:ext uri="{FF2B5EF4-FFF2-40B4-BE49-F238E27FC236}">
                <a16:creationId xmlns:a16="http://schemas.microsoft.com/office/drawing/2014/main" id="{A4680D2D-A271-41A0-91B5-71A0E5D48E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88395" y="4413653"/>
            <a:ext cx="2383192" cy="1651100"/>
          </a:xfrm>
          <a:prstGeom prst="rect">
            <a:avLst/>
          </a:prstGeom>
          <a:solidFill>
            <a:schemeClr val="bg1"/>
          </a:solidFill>
          <a:ln>
            <a:solidFill>
              <a:srgbClr val="ECECEC"/>
            </a:solidFill>
          </a:ln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21795F6F-D515-4B12-97FB-C13B436D6B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70" b="25204"/>
          <a:stretch/>
        </p:blipFill>
        <p:spPr bwMode="auto">
          <a:xfrm>
            <a:off x="8965433" y="1869987"/>
            <a:ext cx="1820688" cy="572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3">
            <a:extLst>
              <a:ext uri="{FF2B5EF4-FFF2-40B4-BE49-F238E27FC236}">
                <a16:creationId xmlns:a16="http://schemas.microsoft.com/office/drawing/2014/main" id="{94B96D52-6A8B-4DC9-A7EF-D61F8CAE21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88395" y="2718984"/>
            <a:ext cx="2374765" cy="1397203"/>
          </a:xfrm>
          <a:prstGeom prst="rect">
            <a:avLst/>
          </a:prstGeom>
          <a:solidFill>
            <a:schemeClr val="bg1"/>
          </a:solidFill>
          <a:ln>
            <a:solidFill>
              <a:srgbClr val="ECECEC"/>
            </a:solidFill>
          </a:ln>
        </p:spPr>
      </p:pic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C4EB9A8C-6C81-463D-A38F-1387B2E62492}"/>
              </a:ext>
            </a:extLst>
          </p:cNvPr>
          <p:cNvSpPr txBox="1">
            <a:spLocks/>
          </p:cNvSpPr>
          <p:nvPr/>
        </p:nvSpPr>
        <p:spPr>
          <a:xfrm>
            <a:off x="8074102" y="1424802"/>
            <a:ext cx="3587063" cy="304800"/>
          </a:xfrm>
          <a:prstGeom prst="rect">
            <a:avLst/>
          </a:prstGeom>
          <a:gradFill>
            <a:gsLst>
              <a:gs pos="0">
                <a:srgbClr val="DC668C"/>
              </a:gs>
              <a:gs pos="100000">
                <a:schemeClr val="accent1"/>
              </a:gs>
            </a:gsLst>
            <a:lin ang="0" scaled="0"/>
          </a:gradFill>
          <a:ln w="38100">
            <a:noFill/>
          </a:ln>
        </p:spPr>
        <p:txBody>
          <a:bodyPr vert="horz" lIns="0" tIns="3600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3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252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Font typeface="Wingdings" panose="05000000000000000000" pitchFamily="2" charset="2"/>
              <a:buChar char="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03238" indent="-2508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Font typeface="Wingdings" panose="05000000000000000000" pitchFamily="2" charset="2"/>
              <a:buChar char="w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cap="all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VB10.NEO data </a:t>
            </a:r>
          </a:p>
        </p:txBody>
      </p:sp>
    </p:spTree>
    <p:extLst>
      <p:ext uri="{BB962C8B-B14F-4D97-AF65-F5344CB8AC3E}">
        <p14:creationId xmlns:p14="http://schemas.microsoft.com/office/powerpoint/2010/main" val="3689186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7040189A-6411-438B-945D-B3B05B59CC41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4013179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8" name="think-cell Slide" r:id="rId4" imgW="473" imgH="473" progId="TCLayout.ActiveDocument.1">
                  <p:embed/>
                </p:oleObj>
              </mc:Choice>
              <mc:Fallback>
                <p:oleObj name="think-cell Slide" r:id="rId4" imgW="473" imgH="473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7040189A-6411-438B-945D-B3B05B59CC4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ladsholder til sidefod 1">
            <a:extLst>
              <a:ext uri="{FF2B5EF4-FFF2-40B4-BE49-F238E27FC236}">
                <a16:creationId xmlns:a16="http://schemas.microsoft.com/office/drawing/2014/main" id="{3CF9DEF8-5A0C-4588-BF8A-E30161180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Corporate Overview | Non-confidential</a:t>
            </a:r>
          </a:p>
        </p:txBody>
      </p:sp>
      <p:sp>
        <p:nvSpPr>
          <p:cNvPr id="7" name="Tittel 6">
            <a:extLst>
              <a:ext uri="{FF2B5EF4-FFF2-40B4-BE49-F238E27FC236}">
                <a16:creationId xmlns:a16="http://schemas.microsoft.com/office/drawing/2014/main" id="{7BDAF86E-1678-4138-93AB-8C7B02F31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VB10.16: Off the shelf therapeutic HPV vaccine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09846244-DD67-4858-9B92-2BC3B6F23072}"/>
              </a:ext>
            </a:extLst>
          </p:cNvPr>
          <p:cNvSpPr txBox="1">
            <a:spLocks/>
          </p:cNvSpPr>
          <p:nvPr/>
        </p:nvSpPr>
        <p:spPr>
          <a:xfrm>
            <a:off x="495878" y="1439501"/>
            <a:ext cx="7304018" cy="4816444"/>
          </a:xfrm>
          <a:prstGeom prst="rect">
            <a:avLst/>
          </a:prstGeom>
        </p:spPr>
        <p:txBody>
          <a:bodyPr lIns="0" tIns="0" rIns="0" bIns="0" numCol="1" spcCol="108000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252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Font typeface="Wingdings" panose="05000000000000000000" pitchFamily="2" charset="2"/>
              <a:buChar char="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03238" indent="-2508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Font typeface="Wingdings" panose="05000000000000000000" pitchFamily="2" charset="2"/>
              <a:buChar char="w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0000"/>
              </a:lnSpc>
              <a:buClr>
                <a:schemeClr val="accent6"/>
              </a:buClr>
              <a:buFont typeface="Wingdings" panose="05000000000000000000" pitchFamily="2" charset="2"/>
              <a:buChar char="w"/>
            </a:pPr>
            <a:r>
              <a:rPr lang="en-US" sz="1800" b="0">
                <a:solidFill>
                  <a:schemeClr val="tx1"/>
                </a:solidFill>
                <a:latin typeface="+mn-lt"/>
              </a:rPr>
              <a:t>Finalized Phase I/</a:t>
            </a:r>
            <a:r>
              <a:rPr lang="en-US" sz="1800" b="0" err="1">
                <a:solidFill>
                  <a:schemeClr val="tx1"/>
                </a:solidFill>
                <a:latin typeface="+mn-lt"/>
              </a:rPr>
              <a:t>IIa</a:t>
            </a:r>
            <a:r>
              <a:rPr lang="en-US" sz="1800" b="0">
                <a:solidFill>
                  <a:schemeClr val="tx1"/>
                </a:solidFill>
                <a:latin typeface="+mn-lt"/>
              </a:rPr>
              <a:t> study with VB10.16 monotherapy in HPV16+ precancerous cervical lesions</a:t>
            </a:r>
            <a:endParaRPr lang="en-US" sz="1800" b="0">
              <a:solidFill>
                <a:schemeClr val="tx1"/>
              </a:solidFill>
            </a:endParaRPr>
          </a:p>
          <a:p>
            <a:pPr marL="285750" indent="-285750">
              <a:lnSpc>
                <a:spcPct val="100000"/>
              </a:lnSpc>
              <a:buClr>
                <a:schemeClr val="accent6"/>
              </a:buClr>
              <a:buFont typeface="Wingdings" panose="05000000000000000000" pitchFamily="2" charset="2"/>
              <a:buChar char="w"/>
            </a:pPr>
            <a:r>
              <a:rPr lang="en-US" sz="1800" b="0">
                <a:solidFill>
                  <a:schemeClr val="tx1"/>
                </a:solidFill>
              </a:rPr>
              <a:t>Demonstrated ability to induce strong HPV16 specific T cell responses</a:t>
            </a:r>
          </a:p>
          <a:p>
            <a:pPr marL="285750" indent="-285750">
              <a:lnSpc>
                <a:spcPct val="100000"/>
              </a:lnSpc>
              <a:buClr>
                <a:schemeClr val="accent6"/>
              </a:buClr>
              <a:buFont typeface="Wingdings" panose="05000000000000000000" pitchFamily="2" charset="2"/>
              <a:buChar char="w"/>
            </a:pPr>
            <a:r>
              <a:rPr lang="en-US" sz="1800" b="0">
                <a:solidFill>
                  <a:schemeClr val="tx1"/>
                </a:solidFill>
              </a:rPr>
              <a:t>Strong correlation between vaccine induced T cell responses and lesion size reduction</a:t>
            </a:r>
            <a:endParaRPr lang="en-US" sz="1800" b="0">
              <a:solidFill>
                <a:schemeClr val="tx2"/>
              </a:solidFill>
            </a:endParaRPr>
          </a:p>
          <a:p>
            <a:pPr marL="285750" indent="-285750">
              <a:lnSpc>
                <a:spcPct val="100000"/>
              </a:lnSpc>
              <a:buClr>
                <a:schemeClr val="accent6"/>
              </a:buClr>
              <a:buFont typeface="Wingdings" panose="05000000000000000000" pitchFamily="2" charset="2"/>
              <a:buChar char="w"/>
            </a:pPr>
            <a:r>
              <a:rPr lang="en-US" sz="1800" b="0">
                <a:solidFill>
                  <a:schemeClr val="tx2"/>
                </a:solidFill>
              </a:rPr>
              <a:t>Data from PD-L1 upregulation in monotherapy study provide scientific rationale for combination of anti-PD-1/PD-L1</a:t>
            </a:r>
            <a:endParaRPr lang="en-US" sz="1800" b="0">
              <a:solidFill>
                <a:schemeClr val="tx1"/>
              </a:solidFill>
            </a:endParaRPr>
          </a:p>
          <a:p>
            <a:pPr marL="285750" indent="-285750">
              <a:lnSpc>
                <a:spcPct val="100000"/>
              </a:lnSpc>
              <a:buClr>
                <a:schemeClr val="accent6"/>
              </a:buClr>
              <a:buFont typeface="Wingdings" panose="05000000000000000000" pitchFamily="2" charset="2"/>
              <a:buChar char="w"/>
            </a:pPr>
            <a:r>
              <a:rPr lang="en-US" sz="1800" b="0">
                <a:solidFill>
                  <a:schemeClr val="tx1"/>
                </a:solidFill>
              </a:rPr>
              <a:t>Phase II study of VB10.16 + atezolizumab in advanced cervical cancer has been initiated and interim safety analysis support continuation release of interim clinical data expected Q1 2022</a:t>
            </a:r>
          </a:p>
          <a:p>
            <a:pPr marL="285750" indent="-285750">
              <a:lnSpc>
                <a:spcPct val="100000"/>
              </a:lnSpc>
              <a:buClr>
                <a:schemeClr val="accent6"/>
              </a:buClr>
              <a:buFont typeface="Wingdings" panose="05000000000000000000" pitchFamily="2" charset="2"/>
              <a:buChar char="w"/>
            </a:pPr>
            <a:r>
              <a:rPr lang="en-US" sz="1800" b="0">
                <a:solidFill>
                  <a:schemeClr val="tx1"/>
                </a:solidFill>
              </a:rPr>
              <a:t>Potential to expand scope to several HPV driven cancer types, including head and neck cancer</a:t>
            </a:r>
          </a:p>
          <a:p>
            <a:pPr marL="285750" indent="-285750">
              <a:lnSpc>
                <a:spcPct val="100000"/>
              </a:lnSpc>
              <a:buClr>
                <a:schemeClr val="accent6"/>
              </a:buClr>
              <a:buFont typeface="Wingdings" panose="05000000000000000000" pitchFamily="2" charset="2"/>
              <a:buChar char="w"/>
            </a:pPr>
            <a:r>
              <a:rPr lang="en-US" sz="1800" b="0">
                <a:solidFill>
                  <a:schemeClr val="tx1"/>
                </a:solidFill>
              </a:rPr>
              <a:t>Fully owned by Vaccibody</a:t>
            </a:r>
          </a:p>
          <a:p>
            <a:pPr marL="285750" indent="-285750">
              <a:lnSpc>
                <a:spcPct val="100000"/>
              </a:lnSpc>
              <a:buClr>
                <a:schemeClr val="accent6"/>
              </a:buClr>
              <a:buFont typeface="Wingdings" panose="05000000000000000000" pitchFamily="2" charset="2"/>
              <a:buChar char="w"/>
            </a:pPr>
            <a:endParaRPr lang="en-US" sz="1800" b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buClr>
                <a:schemeClr val="accent6"/>
              </a:buClr>
            </a:pPr>
            <a:endParaRPr lang="en-US" sz="1400" b="0">
              <a:solidFill>
                <a:schemeClr val="tx1"/>
              </a:solidFill>
            </a:endParaRPr>
          </a:p>
        </p:txBody>
      </p:sp>
      <p:pic>
        <p:nvPicPr>
          <p:cNvPr id="13" name="Picture 28">
            <a:extLst>
              <a:ext uri="{FF2B5EF4-FFF2-40B4-BE49-F238E27FC236}">
                <a16:creationId xmlns:a16="http://schemas.microsoft.com/office/drawing/2014/main" id="{366BD851-68F9-497C-AA01-7333F69E408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7656"/>
          <a:stretch/>
        </p:blipFill>
        <p:spPr>
          <a:xfrm>
            <a:off x="8929690" y="1922560"/>
            <a:ext cx="2557605" cy="2154558"/>
          </a:xfrm>
          <a:prstGeom prst="rect">
            <a:avLst/>
          </a:prstGeom>
          <a:solidFill>
            <a:schemeClr val="bg1"/>
          </a:solidFill>
          <a:ln>
            <a:solidFill>
              <a:srgbClr val="ECECEC"/>
            </a:solidFill>
          </a:ln>
        </p:spPr>
      </p:pic>
      <p:pic>
        <p:nvPicPr>
          <p:cNvPr id="20" name="Picture 29">
            <a:extLst>
              <a:ext uri="{FF2B5EF4-FFF2-40B4-BE49-F238E27FC236}">
                <a16:creationId xmlns:a16="http://schemas.microsoft.com/office/drawing/2014/main" id="{9EB76B2A-6BBD-4BBA-AFA5-D4132585B7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89880" y="4293325"/>
            <a:ext cx="2600195" cy="1716825"/>
          </a:xfrm>
          <a:prstGeom prst="rect">
            <a:avLst/>
          </a:prstGeom>
          <a:solidFill>
            <a:schemeClr val="bg1"/>
          </a:solidFill>
          <a:ln>
            <a:solidFill>
              <a:srgbClr val="ECECEC"/>
            </a:solidFill>
          </a:ln>
        </p:spPr>
      </p:pic>
      <p:sp>
        <p:nvSpPr>
          <p:cNvPr id="21" name="Rectangle 14">
            <a:extLst>
              <a:ext uri="{FF2B5EF4-FFF2-40B4-BE49-F238E27FC236}">
                <a16:creationId xmlns:a16="http://schemas.microsoft.com/office/drawing/2014/main" id="{B15AC9D1-E760-49BD-9F26-441864B67DAA}"/>
              </a:ext>
            </a:extLst>
          </p:cNvPr>
          <p:cNvSpPr/>
          <p:nvPr/>
        </p:nvSpPr>
        <p:spPr>
          <a:xfrm>
            <a:off x="8366231" y="1678592"/>
            <a:ext cx="3587063" cy="4529942"/>
          </a:xfrm>
          <a:prstGeom prst="rect">
            <a:avLst/>
          </a:prstGeom>
          <a:noFill/>
          <a:ln w="19050">
            <a:solidFill>
              <a:srgbClr val="EBEB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3BC73280-9B0E-49B8-BB13-65C0E6BFC3FC}"/>
              </a:ext>
            </a:extLst>
          </p:cNvPr>
          <p:cNvSpPr txBox="1">
            <a:spLocks/>
          </p:cNvSpPr>
          <p:nvPr/>
        </p:nvSpPr>
        <p:spPr>
          <a:xfrm>
            <a:off x="8352776" y="1381126"/>
            <a:ext cx="3587063" cy="304800"/>
          </a:xfrm>
          <a:prstGeom prst="rect">
            <a:avLst/>
          </a:prstGeom>
          <a:gradFill>
            <a:gsLst>
              <a:gs pos="0">
                <a:srgbClr val="DC668C"/>
              </a:gs>
              <a:gs pos="100000">
                <a:schemeClr val="accent1"/>
              </a:gs>
            </a:gsLst>
            <a:lin ang="0" scaled="0"/>
          </a:gradFill>
          <a:ln w="38100">
            <a:noFill/>
          </a:ln>
        </p:spPr>
        <p:txBody>
          <a:bodyPr vert="horz" lIns="0" tIns="3600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3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252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Font typeface="Wingdings" panose="05000000000000000000" pitchFamily="2" charset="2"/>
              <a:buChar char="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03238" indent="-2508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Font typeface="Wingdings" panose="05000000000000000000" pitchFamily="2" charset="2"/>
              <a:buChar char="w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cap="all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VB10.16 data </a:t>
            </a:r>
          </a:p>
        </p:txBody>
      </p:sp>
    </p:spTree>
    <p:extLst>
      <p:ext uri="{BB962C8B-B14F-4D97-AF65-F5344CB8AC3E}">
        <p14:creationId xmlns:p14="http://schemas.microsoft.com/office/powerpoint/2010/main" val="18126742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Objekt 25" hidden="1">
            <a:extLst>
              <a:ext uri="{FF2B5EF4-FFF2-40B4-BE49-F238E27FC236}">
                <a16:creationId xmlns:a16="http://schemas.microsoft.com/office/drawing/2014/main" id="{BE9E3478-6962-4691-B46D-FF97EB5C7E78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2" name="think-cell Slide" r:id="rId4" imgW="473" imgH="473" progId="TCLayout.ActiveDocument.1">
                  <p:embed/>
                </p:oleObj>
              </mc:Choice>
              <mc:Fallback>
                <p:oleObj name="think-cell Slide" r:id="rId4" imgW="473" imgH="473" progId="TCLayout.ActiveDocument.1">
                  <p:embed/>
                  <p:pic>
                    <p:nvPicPr>
                      <p:cNvPr id="26" name="Objekt 25" hidden="1">
                        <a:extLst>
                          <a:ext uri="{FF2B5EF4-FFF2-40B4-BE49-F238E27FC236}">
                            <a16:creationId xmlns:a16="http://schemas.microsoft.com/office/drawing/2014/main" id="{BE9E3478-6962-4691-B46D-FF97EB5C7E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545565F8-3C4D-4871-A761-79F4B7E0B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231" y="462443"/>
            <a:ext cx="11853440" cy="360000"/>
          </a:xfrm>
        </p:spPr>
        <p:txBody>
          <a:bodyPr vert="horz"/>
          <a:lstStyle/>
          <a:p>
            <a:r>
              <a:rPr lang="en-GB"/>
              <a:t>Signifying a new phase of growth and development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72EAB5-F5FE-494E-A516-D7ED1EC73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77052" y="6549676"/>
            <a:ext cx="4114800" cy="144000"/>
          </a:xfrm>
        </p:spPr>
        <p:txBody>
          <a:bodyPr/>
          <a:lstStyle/>
          <a:p>
            <a:r>
              <a:rPr lang="en-GB"/>
              <a:t>Corporate Overview | Non-confidential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9D3137-FB4F-4D1D-B3C6-5F5CFF59D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9690" y="6549676"/>
            <a:ext cx="2743200" cy="144000"/>
          </a:xfrm>
        </p:spPr>
        <p:txBody>
          <a:bodyPr/>
          <a:lstStyle/>
          <a:p>
            <a:fld id="{4F13C495-A01E-4456-AD3E-E0B4E3CA8374}" type="slidenum">
              <a:rPr lang="en-GB" smtClean="0"/>
              <a:pPr/>
              <a:t>15</a:t>
            </a:fld>
            <a:endParaRPr lang="en-GB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1C75E437-B752-4595-ABB2-B05EDD16CB85}"/>
              </a:ext>
            </a:extLst>
          </p:cNvPr>
          <p:cNvSpPr txBox="1">
            <a:spLocks/>
          </p:cNvSpPr>
          <p:nvPr/>
        </p:nvSpPr>
        <p:spPr>
          <a:xfrm>
            <a:off x="299231" y="1195214"/>
            <a:ext cx="11221902" cy="4111371"/>
          </a:xfrm>
          <a:prstGeom prst="rect">
            <a:avLst/>
          </a:prstGeom>
        </p:spPr>
        <p:txBody>
          <a:bodyPr vert="horz" lIns="0" tIns="0" rIns="0" bIns="0" numCol="1" spcCol="25200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252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Font typeface="Wingdings" panose="05000000000000000000" pitchFamily="2" charset="2"/>
              <a:buChar char="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03238" indent="-2508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Font typeface="Wingdings" panose="05000000000000000000" pitchFamily="2" charset="2"/>
              <a:buChar char="w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3" indent="0">
              <a:spcBef>
                <a:spcPts val="222"/>
              </a:spcBef>
              <a:spcAft>
                <a:spcPts val="222"/>
              </a:spcAft>
              <a:buNone/>
            </a:pPr>
            <a:endParaRPr lang="en-US" sz="1800">
              <a:solidFill>
                <a:schemeClr val="tx2"/>
              </a:solidFill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12" name="Picture 22">
            <a:extLst>
              <a:ext uri="{FF2B5EF4-FFF2-40B4-BE49-F238E27FC236}">
                <a16:creationId xmlns:a16="http://schemas.microsoft.com/office/drawing/2014/main" id="{A067FC5D-F9B9-4CD0-9BB0-543091E518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9228" y="2371004"/>
            <a:ext cx="4021643" cy="1626732"/>
          </a:xfrm>
          <a:prstGeom prst="rect">
            <a:avLst/>
          </a:prstGeom>
        </p:spPr>
      </p:pic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F7813449-8609-43C0-B69D-FBB55FC2E674}"/>
              </a:ext>
            </a:extLst>
          </p:cNvPr>
          <p:cNvSpPr txBox="1">
            <a:spLocks/>
          </p:cNvSpPr>
          <p:nvPr/>
        </p:nvSpPr>
        <p:spPr>
          <a:xfrm>
            <a:off x="670867" y="1551415"/>
            <a:ext cx="7314893" cy="650627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 w="38100">
            <a:noFill/>
          </a:ln>
        </p:spPr>
        <p:txBody>
          <a:bodyPr vert="horz" lIns="0" tIns="3600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3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252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Font typeface="Wingdings" panose="05000000000000000000" pitchFamily="2" charset="2"/>
              <a:buChar char="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03238" indent="-2508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Font typeface="Wingdings" panose="05000000000000000000" pitchFamily="2" charset="2"/>
              <a:buChar char="w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cap="all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ENCAPSULATES VISION OF FINDING NEW WAYS OF CODING MEDICINES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B15197A5-D5A8-46B7-97ED-43C2BBD986EC}"/>
              </a:ext>
            </a:extLst>
          </p:cNvPr>
          <p:cNvSpPr txBox="1">
            <a:spLocks/>
          </p:cNvSpPr>
          <p:nvPr/>
        </p:nvSpPr>
        <p:spPr>
          <a:xfrm>
            <a:off x="670867" y="2202042"/>
            <a:ext cx="7314893" cy="4007372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lIns="0" tIns="0" rIns="0" bIns="0" numCol="1" spcCol="108000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252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Font typeface="Wingdings" panose="05000000000000000000" pitchFamily="2" charset="2"/>
              <a:buChar char="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03238" indent="-2508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Font typeface="Wingdings" panose="05000000000000000000" pitchFamily="2" charset="2"/>
              <a:buChar char="w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3" indent="-285750">
              <a:lnSpc>
                <a:spcPct val="150000"/>
              </a:lnSpc>
              <a:spcBef>
                <a:spcPts val="222"/>
              </a:spcBef>
              <a:spcAft>
                <a:spcPts val="222"/>
              </a:spcAft>
              <a:buSzPct val="95000"/>
              <a:buFont typeface="Symbol" panose="05050102010706020507" pitchFamily="18" charset="2"/>
              <a:buChar char=""/>
            </a:pPr>
            <a:r>
              <a:rPr lang="en-US" sz="180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Draws on our heritage by using the Norwegian words for the words new “</a:t>
            </a:r>
            <a:r>
              <a:rPr lang="en-US" sz="1800" err="1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ny</a:t>
            </a:r>
            <a:r>
              <a:rPr lang="en-US" sz="180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” and code “</a:t>
            </a:r>
            <a:r>
              <a:rPr lang="en-US" sz="1800" err="1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kode</a:t>
            </a:r>
            <a:r>
              <a:rPr lang="en-US" sz="180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”</a:t>
            </a:r>
          </a:p>
          <a:p>
            <a:pPr marL="285750" lvl="3" indent="-285750">
              <a:lnSpc>
                <a:spcPct val="150000"/>
              </a:lnSpc>
              <a:spcBef>
                <a:spcPts val="222"/>
              </a:spcBef>
              <a:spcAft>
                <a:spcPts val="222"/>
              </a:spcAft>
              <a:buSzPct val="95000"/>
              <a:buFont typeface="Symbol" panose="05050102010706020507" pitchFamily="18" charset="2"/>
              <a:buChar char="¨"/>
            </a:pPr>
            <a:r>
              <a:rPr lang="en-US" sz="180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Exploiting future potential building on our core competences</a:t>
            </a:r>
            <a:endParaRPr lang="en-GB" sz="1800">
              <a:solidFill>
                <a:schemeClr val="tx1"/>
              </a:solidFill>
              <a:latin typeface="+mj-lt"/>
              <a:cs typeface="Calibri" panose="020F0502020204030204" pitchFamily="34" charset="0"/>
            </a:endParaRPr>
          </a:p>
          <a:p>
            <a:pPr marL="285750" lvl="3" indent="-285750">
              <a:lnSpc>
                <a:spcPct val="150000"/>
              </a:lnSpc>
              <a:spcBef>
                <a:spcPts val="222"/>
              </a:spcBef>
              <a:spcAft>
                <a:spcPts val="222"/>
              </a:spcAft>
              <a:buSzPct val="95000"/>
              <a:buFont typeface="Symbol" panose="05050102010706020507" pitchFamily="18" charset="2"/>
              <a:buChar char="¨"/>
            </a:pPr>
            <a:r>
              <a:rPr lang="en-GB" sz="180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Significantly expanding our pipeline through internal and selected partnered programs</a:t>
            </a:r>
          </a:p>
          <a:p>
            <a:pPr marL="285750" lvl="3" indent="-285750">
              <a:lnSpc>
                <a:spcPct val="150000"/>
              </a:lnSpc>
              <a:spcBef>
                <a:spcPts val="222"/>
              </a:spcBef>
              <a:spcAft>
                <a:spcPts val="222"/>
              </a:spcAft>
              <a:buSzPct val="95000"/>
              <a:buFont typeface="Symbol" panose="05050102010706020507" pitchFamily="18" charset="2"/>
              <a:buChar char="¨"/>
            </a:pPr>
            <a:r>
              <a:rPr lang="en-GB" sz="180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Building the organization with strong focus on continuous innovation</a:t>
            </a:r>
          </a:p>
          <a:p>
            <a:pPr marL="285750" lvl="3" indent="-285750">
              <a:lnSpc>
                <a:spcPct val="150000"/>
              </a:lnSpc>
              <a:spcBef>
                <a:spcPts val="222"/>
              </a:spcBef>
              <a:spcAft>
                <a:spcPts val="222"/>
              </a:spcAft>
              <a:buSzPct val="95000"/>
              <a:buFont typeface="Symbol" panose="05050102010706020507" pitchFamily="18" charset="2"/>
              <a:buChar char="¨"/>
            </a:pPr>
            <a:r>
              <a:rPr lang="en-GB" sz="180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Extending our footprint into additional territories</a:t>
            </a:r>
          </a:p>
          <a:p>
            <a:pPr marL="285750" lvl="3" indent="-285750">
              <a:lnSpc>
                <a:spcPct val="150000"/>
              </a:lnSpc>
              <a:spcBef>
                <a:spcPts val="222"/>
              </a:spcBef>
              <a:spcAft>
                <a:spcPts val="222"/>
              </a:spcAft>
              <a:buSzPct val="95000"/>
              <a:buFont typeface="Symbol" panose="05050102010706020507" pitchFamily="18" charset="2"/>
              <a:buChar char="¨"/>
            </a:pPr>
            <a:r>
              <a:rPr lang="en-GB" sz="180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E</a:t>
            </a:r>
            <a:r>
              <a:rPr lang="en-US" sz="1800" err="1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xpanding</a:t>
            </a:r>
            <a:r>
              <a:rPr lang="en-US" sz="180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 into additional therapeutic areas and therapeutic modalities, also outside vaccines</a:t>
            </a:r>
            <a:endParaRPr lang="en-US" sz="1800" b="0">
              <a:solidFill>
                <a:schemeClr val="tx1"/>
              </a:solidFill>
            </a:endParaRPr>
          </a:p>
          <a:p>
            <a:pPr>
              <a:buClr>
                <a:schemeClr val="accent6"/>
              </a:buClr>
            </a:pPr>
            <a:endParaRPr lang="en-US" sz="14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1469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24A52436-45E7-4489-89DE-67F5D062C1DB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66" y="1665632"/>
            <a:ext cx="7704000" cy="5206050"/>
          </a:xfrm>
        </p:spPr>
      </p:pic>
      <p:pic>
        <p:nvPicPr>
          <p:cNvPr id="9" name="Footer line">
            <a:extLst>
              <a:ext uri="{FF2B5EF4-FFF2-40B4-BE49-F238E27FC236}">
                <a16:creationId xmlns:a16="http://schemas.microsoft.com/office/drawing/2014/main" id="{46E99F25-A8A2-49FD-9BBF-EFCF10028775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54" r="-1"/>
          <a:stretch/>
        </p:blipFill>
        <p:spPr>
          <a:xfrm>
            <a:off x="-1202" y="6359306"/>
            <a:ext cx="11728800" cy="3096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7F52027-5E90-418F-98BE-74A314D7F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877" y="462443"/>
            <a:ext cx="6104948" cy="360000"/>
          </a:xfrm>
        </p:spPr>
        <p:txBody>
          <a:bodyPr/>
          <a:lstStyle/>
          <a:p>
            <a:r>
              <a:rPr lang="en-US"/>
              <a:t>Strong financial foundation</a:t>
            </a:r>
            <a:br>
              <a:rPr lang="en-US"/>
            </a:br>
            <a:r>
              <a:rPr lang="en-US"/>
              <a:t>for achieving our vision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096ED0-F2B8-4343-80BE-F68BBF87B961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1908000" y="6549676"/>
            <a:ext cx="4114800" cy="144000"/>
          </a:xfrm>
        </p:spPr>
        <p:txBody>
          <a:bodyPr/>
          <a:lstStyle/>
          <a:p>
            <a:r>
              <a:rPr lang="en-GB">
                <a:solidFill>
                  <a:schemeClr val="bg1"/>
                </a:solidFill>
              </a:rPr>
              <a:t>Corporate Overview | Non-confidential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F8C12C-B3BA-4BF9-81FC-7122A9708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9690" y="6549676"/>
            <a:ext cx="2743200" cy="144000"/>
          </a:xfrm>
        </p:spPr>
        <p:txBody>
          <a:bodyPr/>
          <a:lstStyle/>
          <a:p>
            <a:fld id="{4F13C495-A01E-4456-AD3E-E0B4E3CA8374}" type="slidenum">
              <a:rPr lang="en-GB" smtClean="0"/>
              <a:pPr/>
              <a:t>16</a:t>
            </a:fld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4748647-3267-45D7-B765-2B255F5B57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28802" y="1962197"/>
            <a:ext cx="3544088" cy="4111371"/>
          </a:xfrm>
        </p:spPr>
        <p:txBody>
          <a:bodyPr/>
          <a:lstStyle/>
          <a:p>
            <a:pPr lvl="3"/>
            <a:r>
              <a:rPr lang="en-US" sz="1600"/>
              <a:t>Very strong foundation and solid fundamentals for our business </a:t>
            </a:r>
          </a:p>
          <a:p>
            <a:pPr lvl="3"/>
            <a:r>
              <a:rPr lang="en-US" sz="1600"/>
              <a:t>Total available liquidity of USD188.9 million on September 30, 2021</a:t>
            </a:r>
          </a:p>
          <a:p>
            <a:pPr marL="432000" lvl="3" indent="-216000">
              <a:buFont typeface="Symbol" panose="05050102010706020507" pitchFamily="18" charset="2"/>
              <a:buChar char="-"/>
            </a:pPr>
            <a:r>
              <a:rPr lang="en-US" sz="1600"/>
              <a:t>Cash and cash equivalents of </a:t>
            </a:r>
            <a:br>
              <a:rPr lang="en-US" sz="1600"/>
            </a:br>
            <a:r>
              <a:rPr lang="en-US" sz="1600"/>
              <a:t>USD 172,6 million</a:t>
            </a:r>
          </a:p>
          <a:p>
            <a:pPr marL="432000" lvl="3" indent="-216000">
              <a:buFont typeface="Symbol" panose="05050102010706020507" pitchFamily="18" charset="2"/>
              <a:buChar char="-"/>
            </a:pPr>
            <a:r>
              <a:rPr lang="en-US" sz="1600"/>
              <a:t>Liquid money market funds of</a:t>
            </a:r>
            <a:br>
              <a:rPr lang="en-US" sz="1600"/>
            </a:br>
            <a:r>
              <a:rPr lang="en-US" sz="1600"/>
              <a:t>USD 16.3 million</a:t>
            </a:r>
          </a:p>
          <a:p>
            <a:pPr lvl="3"/>
            <a:r>
              <a:rPr lang="en-US" sz="1600"/>
              <a:t>Financially well positioned to grow and execute the Company’s strategy over the next years</a:t>
            </a:r>
          </a:p>
          <a:p>
            <a:pPr lvl="3"/>
            <a:r>
              <a:rPr lang="en-US" sz="1600" err="1"/>
              <a:t>Nykode</a:t>
            </a:r>
            <a:r>
              <a:rPr lang="en-US" sz="1600"/>
              <a:t> has initiated a process to explore a possible listing on the Nasdaq (US)</a:t>
            </a:r>
            <a:endParaRPr lang="en-GB" sz="160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A009490-0A49-4894-962C-235255D514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014800" y="1926932"/>
            <a:ext cx="1904116" cy="2197100"/>
          </a:xfrm>
        </p:spPr>
        <p:txBody>
          <a:bodyPr/>
          <a:lstStyle/>
          <a:p>
            <a:endParaRPr lang="en-GB">
              <a:noFill/>
            </a:endParaRPr>
          </a:p>
        </p:txBody>
      </p:sp>
      <p:sp>
        <p:nvSpPr>
          <p:cNvPr id="10" name="Nykode text">
            <a:extLst>
              <a:ext uri="{FF2B5EF4-FFF2-40B4-BE49-F238E27FC236}">
                <a16:creationId xmlns:a16="http://schemas.microsoft.com/office/drawing/2014/main" id="{634A85EE-F58B-4C9F-A7FA-07D054CE7C3F}"/>
              </a:ext>
            </a:extLst>
          </p:cNvPr>
          <p:cNvSpPr txBox="1"/>
          <p:nvPr/>
        </p:nvSpPr>
        <p:spPr>
          <a:xfrm>
            <a:off x="507599" y="6549676"/>
            <a:ext cx="1620000" cy="14229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GB" sz="1000" b="1" err="1">
                <a:solidFill>
                  <a:schemeClr val="bg1"/>
                </a:solidFill>
                <a:latin typeface="+mj-lt"/>
              </a:rPr>
              <a:t>Nykode</a:t>
            </a:r>
            <a:r>
              <a:rPr lang="en-GB" sz="1000" b="1">
                <a:solidFill>
                  <a:schemeClr val="bg1"/>
                </a:solidFill>
                <a:latin typeface="+mj-lt"/>
              </a:rPr>
              <a:t> Therapeutics | </a:t>
            </a:r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3D78D758-8663-46BD-8413-DDF027FE8316}"/>
              </a:ext>
            </a:extLst>
          </p:cNvPr>
          <p:cNvSpPr/>
          <p:nvPr/>
        </p:nvSpPr>
        <p:spPr>
          <a:xfrm rot="5400000">
            <a:off x="5551484" y="2001880"/>
            <a:ext cx="589084" cy="509718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32235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 9" hidden="1">
            <a:extLst>
              <a:ext uri="{FF2B5EF4-FFF2-40B4-BE49-F238E27FC236}">
                <a16:creationId xmlns:a16="http://schemas.microsoft.com/office/drawing/2014/main" id="{33119521-F2A7-4492-824A-92518687AE5B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79161016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6" name="think-cell Slide" r:id="rId4" imgW="395" imgH="396" progId="TCLayout.ActiveDocument.1">
                  <p:embed/>
                </p:oleObj>
              </mc:Choice>
              <mc:Fallback>
                <p:oleObj name="think-cell Slide" r:id="rId4" imgW="395" imgH="396" progId="TCLayout.ActiveDocument.1">
                  <p:embed/>
                  <p:pic>
                    <p:nvPicPr>
                      <p:cNvPr id="10" name="Objekt 9" hidden="1">
                        <a:extLst>
                          <a:ext uri="{FF2B5EF4-FFF2-40B4-BE49-F238E27FC236}">
                            <a16:creationId xmlns:a16="http://schemas.microsoft.com/office/drawing/2014/main" id="{33119521-F2A7-4492-824A-92518687AE5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4402F10F-ADD3-4A9A-8C7C-6B0E05C61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Corporate Overview | Non-confidential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DC99CE06-5C1B-4204-A75A-5A1BE4CFC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3C495-A01E-4456-AD3E-E0B4E3CA8374}" type="slidenum">
              <a:rPr lang="en-GB" smtClean="0"/>
              <a:t>17</a:t>
            </a:fld>
            <a:endParaRPr lang="en-GB"/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0A897D25-10F2-4FCB-9136-37F47A6D98E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tel 6">
            <a:extLst>
              <a:ext uri="{FF2B5EF4-FFF2-40B4-BE49-F238E27FC236}">
                <a16:creationId xmlns:a16="http://schemas.microsoft.com/office/drawing/2014/main" id="{BF121601-DD70-4803-9A15-92CAC0B1A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Key investment highlights</a:t>
            </a:r>
            <a:br>
              <a:rPr lang="en-US"/>
            </a:br>
            <a:endParaRPr lang="en-US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78F93813-764D-42F1-8408-F20CA58CCE0F}"/>
              </a:ext>
            </a:extLst>
          </p:cNvPr>
          <p:cNvSpPr txBox="1">
            <a:spLocks/>
          </p:cNvSpPr>
          <p:nvPr/>
        </p:nvSpPr>
        <p:spPr>
          <a:xfrm>
            <a:off x="495878" y="1439501"/>
            <a:ext cx="11200822" cy="4816444"/>
          </a:xfrm>
          <a:prstGeom prst="rect">
            <a:avLst/>
          </a:prstGeom>
        </p:spPr>
        <p:txBody>
          <a:bodyPr lIns="0" tIns="0" rIns="0" bIns="0" numCol="1" spcCol="108000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252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Font typeface="Wingdings" panose="05000000000000000000" pitchFamily="2" charset="2"/>
              <a:buChar char="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03238" indent="-2508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Font typeface="Wingdings" panose="05000000000000000000" pitchFamily="2" charset="2"/>
              <a:buChar char="w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chemeClr val="accent6"/>
              </a:buClr>
              <a:buFont typeface="Wingdings" panose="05000000000000000000" pitchFamily="2" charset="2"/>
              <a:buChar char="w"/>
            </a:pPr>
            <a:r>
              <a:rPr lang="en-US" b="0">
                <a:solidFill>
                  <a:schemeClr val="tx1"/>
                </a:solidFill>
                <a:latin typeface="+mn-lt"/>
              </a:rPr>
              <a:t>Unique, leading and proprietary vaccine platform with potential to fuel future pipeline across multiple diseases</a:t>
            </a:r>
          </a:p>
          <a:p>
            <a:pPr marL="285750" indent="-285750">
              <a:buClr>
                <a:schemeClr val="accent6"/>
              </a:buClr>
              <a:buFont typeface="Wingdings" panose="05000000000000000000" pitchFamily="2" charset="2"/>
              <a:buChar char="w"/>
            </a:pPr>
            <a:endParaRPr lang="en-US" b="0">
              <a:solidFill>
                <a:schemeClr val="tx1"/>
              </a:solidFill>
              <a:latin typeface="+mn-lt"/>
            </a:endParaRPr>
          </a:p>
          <a:p>
            <a:pPr marL="285750" indent="-285750">
              <a:buClr>
                <a:schemeClr val="accent6"/>
              </a:buClr>
              <a:buFont typeface="Wingdings" panose="05000000000000000000" pitchFamily="2" charset="2"/>
              <a:buChar char="w"/>
            </a:pPr>
            <a:r>
              <a:rPr lang="en-US" b="0">
                <a:solidFill>
                  <a:schemeClr val="tx1"/>
                </a:solidFill>
              </a:rPr>
              <a:t>Validated through clinical data and collaborations with partners of choice</a:t>
            </a:r>
          </a:p>
          <a:p>
            <a:pPr marL="285750" indent="-285750">
              <a:buClr>
                <a:schemeClr val="accent6"/>
              </a:buClr>
              <a:buFont typeface="Wingdings" panose="05000000000000000000" pitchFamily="2" charset="2"/>
              <a:buChar char="w"/>
            </a:pPr>
            <a:endParaRPr lang="en-US" b="0">
              <a:solidFill>
                <a:schemeClr val="tx1"/>
              </a:solidFill>
            </a:endParaRPr>
          </a:p>
          <a:p>
            <a:pPr marL="285750" indent="-285750">
              <a:buClr>
                <a:schemeClr val="accent6"/>
              </a:buClr>
              <a:buFont typeface="Wingdings" panose="05000000000000000000" pitchFamily="2" charset="2"/>
              <a:buChar char="w"/>
            </a:pPr>
            <a:r>
              <a:rPr lang="en-US" b="0">
                <a:solidFill>
                  <a:schemeClr val="tx1"/>
                </a:solidFill>
              </a:rPr>
              <a:t>Solid oncology pipeline addressing broad range of tumor types as well as novel next-generation Covid-19 vaccine candidates</a:t>
            </a:r>
          </a:p>
          <a:p>
            <a:pPr marL="285750" indent="-285750">
              <a:buClr>
                <a:schemeClr val="accent6"/>
              </a:buClr>
              <a:buFont typeface="Wingdings" panose="05000000000000000000" pitchFamily="2" charset="2"/>
              <a:buChar char="w"/>
            </a:pPr>
            <a:endParaRPr lang="en-US" b="0">
              <a:solidFill>
                <a:schemeClr val="tx2"/>
              </a:solidFill>
            </a:endParaRPr>
          </a:p>
          <a:p>
            <a:pPr marL="285750" indent="-285750">
              <a:buClr>
                <a:schemeClr val="accent6"/>
              </a:buClr>
              <a:buFont typeface="Wingdings" panose="05000000000000000000" pitchFamily="2" charset="2"/>
              <a:buChar char="w"/>
            </a:pPr>
            <a:r>
              <a:rPr lang="en-US" b="0">
                <a:solidFill>
                  <a:schemeClr val="tx2"/>
                </a:solidFill>
              </a:rPr>
              <a:t>Key catalysts within next 12 months</a:t>
            </a:r>
          </a:p>
          <a:p>
            <a:pPr marL="285750" indent="-285750">
              <a:buClr>
                <a:schemeClr val="accent6"/>
              </a:buClr>
              <a:buFont typeface="Wingdings" panose="05000000000000000000" pitchFamily="2" charset="2"/>
              <a:buChar char="w"/>
            </a:pPr>
            <a:endParaRPr lang="en-US" b="0">
              <a:solidFill>
                <a:schemeClr val="tx1"/>
              </a:solidFill>
            </a:endParaRPr>
          </a:p>
          <a:p>
            <a:pPr marL="285750" indent="-285750">
              <a:buClr>
                <a:schemeClr val="accent6"/>
              </a:buClr>
              <a:buFont typeface="Wingdings" panose="05000000000000000000" pitchFamily="2" charset="2"/>
              <a:buChar char="w"/>
            </a:pPr>
            <a:r>
              <a:rPr lang="en-US" b="0">
                <a:solidFill>
                  <a:schemeClr val="tx1"/>
                </a:solidFill>
              </a:rPr>
              <a:t>Well capitalized to execute growth strategy and maximize value generation</a:t>
            </a:r>
          </a:p>
          <a:p>
            <a:pPr marL="285750" indent="-285750">
              <a:buClr>
                <a:schemeClr val="accent6"/>
              </a:buClr>
              <a:buFont typeface="Wingdings" panose="05000000000000000000" pitchFamily="2" charset="2"/>
              <a:buChar char="w"/>
            </a:pPr>
            <a:endParaRPr lang="en-US" sz="16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9633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42B3C7F1-675C-4E63-8D89-EC9EEC10C31B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02781080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0" name="think-cell Slide" r:id="rId4" imgW="473" imgH="473" progId="TCLayout.ActiveDocument.1">
                  <p:embed/>
                </p:oleObj>
              </mc:Choice>
              <mc:Fallback>
                <p:oleObj name="think-cell Slide" r:id="rId4" imgW="473" imgH="473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42B3C7F1-675C-4E63-8D89-EC9EEC10C31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218B719-EE6A-46DC-9491-A3D590A6B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08000" y="6549676"/>
            <a:ext cx="4114800" cy="144000"/>
          </a:xfrm>
        </p:spPr>
        <p:txBody>
          <a:bodyPr/>
          <a:lstStyle/>
          <a:p>
            <a:r>
              <a:rPr lang="en-GB"/>
              <a:t>Corporate Overview | Non-confidential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24F05906-DBAF-4A31-9299-3CE62DFE2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GB"/>
              <a:t>Back up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09AD35-1846-41F4-97B7-B120D83EC9E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1406" y="386972"/>
            <a:ext cx="1551789" cy="77021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/>
              <a:t>Contact</a:t>
            </a:r>
          </a:p>
          <a:p>
            <a:pPr lvl="1"/>
            <a:r>
              <a:rPr lang="en-GB"/>
              <a:t>Michael Engsig</a:t>
            </a:r>
            <a:br>
              <a:rPr lang="en-GB"/>
            </a:br>
            <a:r>
              <a:rPr lang="en-GB"/>
              <a:t>CEO</a:t>
            </a:r>
          </a:p>
          <a:p>
            <a:pPr>
              <a:lnSpc>
                <a:spcPct val="100000"/>
              </a:lnSpc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IR@vaccibody.com </a:t>
            </a:r>
          </a:p>
        </p:txBody>
      </p:sp>
    </p:spTree>
    <p:extLst>
      <p:ext uri="{BB962C8B-B14F-4D97-AF65-F5344CB8AC3E}">
        <p14:creationId xmlns:p14="http://schemas.microsoft.com/office/powerpoint/2010/main" val="41524832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6D8B3B0A-0DF5-46DE-826E-C3FC9CA6F7AD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" t="28105" r="29652" b="465"/>
          <a:stretch/>
        </p:blipFill>
        <p:spPr>
          <a:xfrm>
            <a:off x="6919978" y="1"/>
            <a:ext cx="5272022" cy="6205095"/>
          </a:xfrm>
          <a:custGeom>
            <a:avLst/>
            <a:gdLst>
              <a:gd name="connsiteX0" fmla="*/ 0 w 5272022"/>
              <a:gd name="connsiteY0" fmla="*/ 0 h 6205095"/>
              <a:gd name="connsiteX1" fmla="*/ 5272022 w 5272022"/>
              <a:gd name="connsiteY1" fmla="*/ 0 h 6205095"/>
              <a:gd name="connsiteX2" fmla="*/ 5272022 w 5272022"/>
              <a:gd name="connsiteY2" fmla="*/ 6205095 h 6205095"/>
              <a:gd name="connsiteX3" fmla="*/ 3963810 w 5272022"/>
              <a:gd name="connsiteY3" fmla="*/ 6205095 h 6205095"/>
              <a:gd name="connsiteX4" fmla="*/ 0 w 5272022"/>
              <a:gd name="connsiteY4" fmla="*/ 3916772 h 6205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72022" h="6205095">
                <a:moveTo>
                  <a:pt x="0" y="0"/>
                </a:moveTo>
                <a:lnTo>
                  <a:pt x="5272022" y="0"/>
                </a:lnTo>
                <a:lnTo>
                  <a:pt x="5272022" y="6205095"/>
                </a:lnTo>
                <a:lnTo>
                  <a:pt x="3963810" y="6205095"/>
                </a:lnTo>
                <a:lnTo>
                  <a:pt x="0" y="3916772"/>
                </a:lnTo>
                <a:close/>
              </a:path>
            </a:pathLst>
          </a:custGeom>
          <a:solidFill>
            <a:srgbClr val="CDCDCD"/>
          </a:solidFill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480BCC8-7C0A-4E99-AB97-C2D50EA50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877" y="462443"/>
            <a:ext cx="6104948" cy="360000"/>
          </a:xfrm>
        </p:spPr>
        <p:txBody>
          <a:bodyPr/>
          <a:lstStyle/>
          <a:p>
            <a:r>
              <a:rPr lang="en-US"/>
              <a:t>Key strengths of </a:t>
            </a:r>
            <a:r>
              <a:rPr lang="en-US" err="1"/>
              <a:t>Nykode</a:t>
            </a:r>
            <a:br>
              <a:rPr lang="en-US"/>
            </a:br>
            <a:r>
              <a:rPr lang="en-US"/>
              <a:t>infectious disease platform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58539A-84E8-4457-9156-39BE983C6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08000" y="6549676"/>
            <a:ext cx="4114800" cy="144000"/>
          </a:xfrm>
        </p:spPr>
        <p:txBody>
          <a:bodyPr/>
          <a:lstStyle/>
          <a:p>
            <a:r>
              <a:rPr lang="en-GB"/>
              <a:t>Corporate Overview | Non-confidential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3B8563-FB3E-469E-95A4-1C8103F70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9690" y="6549676"/>
            <a:ext cx="2743200" cy="144000"/>
          </a:xfrm>
        </p:spPr>
        <p:txBody>
          <a:bodyPr/>
          <a:lstStyle/>
          <a:p>
            <a:fld id="{4F13C495-A01E-4456-AD3E-E0B4E3CA8374}" type="slidenum">
              <a:rPr lang="en-GB" smtClean="0"/>
              <a:pPr/>
              <a:t>19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11C44B3-58F2-47CA-AB7F-1741FDFB544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854598" y="2274989"/>
            <a:ext cx="1904116" cy="2197100"/>
          </a:xfrm>
          <a:solidFill>
            <a:schemeClr val="accent6"/>
          </a:solidFill>
        </p:spPr>
        <p:txBody>
          <a:bodyPr/>
          <a:lstStyle/>
          <a:p>
            <a:endParaRPr lang="en-GB">
              <a:noFill/>
            </a:endParaRPr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81959CD9-D599-4283-8505-6A43A68A0F5F}"/>
              </a:ext>
            </a:extLst>
          </p:cNvPr>
          <p:cNvSpPr/>
          <p:nvPr/>
        </p:nvSpPr>
        <p:spPr>
          <a:xfrm rot="5400000">
            <a:off x="6370577" y="2305146"/>
            <a:ext cx="589084" cy="509718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A0559535-0B47-428B-8176-73DEAAEB1241}"/>
              </a:ext>
            </a:extLst>
          </p:cNvPr>
          <p:cNvSpPr txBox="1">
            <a:spLocks/>
          </p:cNvSpPr>
          <p:nvPr/>
        </p:nvSpPr>
        <p:spPr>
          <a:xfrm>
            <a:off x="495878" y="1439501"/>
            <a:ext cx="5181353" cy="4816444"/>
          </a:xfrm>
          <a:prstGeom prst="rect">
            <a:avLst/>
          </a:prstGeom>
        </p:spPr>
        <p:txBody>
          <a:bodyPr lIns="0" tIns="0" rIns="0" bIns="0" numCol="1" spcCol="108000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252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Font typeface="Wingdings" panose="05000000000000000000" pitchFamily="2" charset="2"/>
              <a:buChar char="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03238" indent="-2508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Font typeface="Wingdings" panose="05000000000000000000" pitchFamily="2" charset="2"/>
              <a:buChar char="w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3" indent="-285750">
              <a:lnSpc>
                <a:spcPct val="150000"/>
              </a:lnSpc>
              <a:spcBef>
                <a:spcPts val="1000"/>
              </a:spcBef>
              <a:spcAft>
                <a:spcPts val="500"/>
              </a:spcAft>
              <a:buFont typeface="Wingdings" panose="05000000000000000000" pitchFamily="2" charset="2"/>
              <a:buChar char="w"/>
            </a:pPr>
            <a:endParaRPr lang="en-US" sz="1800">
              <a:latin typeface="+mj-lt"/>
            </a:endParaRPr>
          </a:p>
          <a:p>
            <a:pPr marL="285750" lvl="3" indent="-285750">
              <a:lnSpc>
                <a:spcPct val="150000"/>
              </a:lnSpc>
              <a:spcBef>
                <a:spcPts val="1000"/>
              </a:spcBef>
              <a:spcAft>
                <a:spcPts val="500"/>
              </a:spcAft>
              <a:buFont typeface="Wingdings" panose="05000000000000000000" pitchFamily="2" charset="2"/>
              <a:buChar char="w"/>
            </a:pPr>
            <a:r>
              <a:rPr lang="en-US" sz="1800">
                <a:latin typeface="+mj-lt"/>
              </a:rPr>
              <a:t>Rapid onset of immunogenicity</a:t>
            </a:r>
            <a:endParaRPr lang="en-US" sz="1800" b="0">
              <a:solidFill>
                <a:schemeClr val="tx1"/>
              </a:solidFill>
            </a:endParaRPr>
          </a:p>
          <a:p>
            <a:pPr marL="285750" lvl="3" indent="-285750">
              <a:lnSpc>
                <a:spcPct val="150000"/>
              </a:lnSpc>
              <a:spcBef>
                <a:spcPts val="1000"/>
              </a:spcBef>
              <a:spcAft>
                <a:spcPts val="500"/>
              </a:spcAft>
              <a:buFont typeface="Wingdings" panose="05000000000000000000" pitchFamily="2" charset="2"/>
              <a:buChar char="w"/>
            </a:pPr>
            <a:r>
              <a:rPr lang="en-US" sz="1800">
                <a:latin typeface="+mj-lt"/>
              </a:rPr>
              <a:t>Vaccine platform enabling complex and multiple antigen design </a:t>
            </a:r>
            <a:endParaRPr lang="en-US" sz="1800" b="0">
              <a:solidFill>
                <a:schemeClr val="tx1"/>
              </a:solidFill>
            </a:endParaRPr>
          </a:p>
          <a:p>
            <a:pPr marL="285750" indent="-285750">
              <a:lnSpc>
                <a:spcPct val="150000"/>
              </a:lnSpc>
              <a:buClr>
                <a:schemeClr val="accent6"/>
              </a:buClr>
              <a:buFont typeface="Wingdings" panose="05000000000000000000" pitchFamily="2" charset="2"/>
              <a:buChar char="w"/>
            </a:pPr>
            <a:r>
              <a:rPr lang="en-US" sz="1800" b="0">
                <a:solidFill>
                  <a:schemeClr val="tx1"/>
                </a:solidFill>
              </a:rPr>
              <a:t>Attractive manufacturing, formulation and administration</a:t>
            </a:r>
            <a:endParaRPr lang="en-US" sz="1800" b="0">
              <a:solidFill>
                <a:schemeClr val="tx2"/>
              </a:solidFill>
            </a:endParaRPr>
          </a:p>
          <a:p>
            <a:pPr marL="285750" indent="-285750">
              <a:lnSpc>
                <a:spcPct val="150000"/>
              </a:lnSpc>
              <a:buClr>
                <a:schemeClr val="accent6"/>
              </a:buClr>
              <a:buFont typeface="Wingdings" panose="05000000000000000000" pitchFamily="2" charset="2"/>
              <a:buChar char="w"/>
            </a:pPr>
            <a:r>
              <a:rPr lang="en-US" sz="1800" b="0">
                <a:solidFill>
                  <a:schemeClr val="tx2"/>
                </a:solidFill>
              </a:rPr>
              <a:t>Tailored to each disease’s correlate of protection</a:t>
            </a:r>
            <a:endParaRPr lang="en-US" sz="1800" b="0">
              <a:solidFill>
                <a:schemeClr val="tx1"/>
              </a:solidFill>
            </a:endParaRPr>
          </a:p>
          <a:p>
            <a:pPr marL="285750" indent="-285750">
              <a:lnSpc>
                <a:spcPct val="150000"/>
              </a:lnSpc>
              <a:buClr>
                <a:schemeClr val="accent6"/>
              </a:buClr>
              <a:buFont typeface="Wingdings" panose="05000000000000000000" pitchFamily="2" charset="2"/>
              <a:buChar char="w"/>
            </a:pPr>
            <a:r>
              <a:rPr lang="en-US" sz="1800" b="0">
                <a:solidFill>
                  <a:schemeClr val="tx1"/>
                </a:solidFill>
              </a:rPr>
              <a:t>Well-tolerated</a:t>
            </a:r>
          </a:p>
          <a:p>
            <a:pPr marL="285750" indent="-285750">
              <a:lnSpc>
                <a:spcPct val="150000"/>
              </a:lnSpc>
              <a:buClr>
                <a:schemeClr val="accent6"/>
              </a:buClr>
              <a:buFont typeface="Wingdings" panose="05000000000000000000" pitchFamily="2" charset="2"/>
              <a:buChar char="w"/>
            </a:pPr>
            <a:endParaRPr lang="en-US" sz="14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9846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2B806AF7-64A9-449E-ADC7-7971BA6D399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" r="18"/>
          <a:stretch/>
        </p:blipFill>
        <p:spPr>
          <a:xfrm>
            <a:off x="5016601" y="2"/>
            <a:ext cx="7175400" cy="6857999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07E1BB4-D09D-4119-803C-B261E44E7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877" y="462443"/>
            <a:ext cx="6104948" cy="360000"/>
          </a:xfrm>
        </p:spPr>
        <p:txBody>
          <a:bodyPr/>
          <a:lstStyle/>
          <a:p>
            <a:r>
              <a:rPr lang="en-GB"/>
              <a:t>Forward-looking statement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2FEA89-4C67-40F9-8801-9F01CF064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08000" y="6550025"/>
            <a:ext cx="4114800" cy="142875"/>
          </a:xfrm>
        </p:spPr>
        <p:txBody>
          <a:bodyPr/>
          <a:lstStyle/>
          <a:p>
            <a:r>
              <a:rPr lang="en-GB"/>
              <a:t>Corporate Overview | Non-confidential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F591FF-7B24-402F-9A78-3CD942048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9690" y="6549676"/>
            <a:ext cx="2743200" cy="144000"/>
          </a:xfrm>
        </p:spPr>
        <p:txBody>
          <a:bodyPr/>
          <a:lstStyle/>
          <a:p>
            <a:fld id="{4F13C495-A01E-4456-AD3E-E0B4E3CA8374}" type="slidenum">
              <a:rPr lang="en-GB" smtClean="0">
                <a:solidFill>
                  <a:schemeClr val="bg1"/>
                </a:solidFill>
              </a:rPr>
              <a:pPr/>
              <a:t>2</a:t>
            </a:fld>
            <a:endParaRPr lang="en-GB">
              <a:solidFill>
                <a:schemeClr val="bg1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5B6D2DD-C8C7-4A49-A268-C1F2E45A31F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5877" y="1951292"/>
            <a:ext cx="3576748" cy="4111371"/>
          </a:xfrm>
        </p:spPr>
        <p:txBody>
          <a:bodyPr/>
          <a:lstStyle/>
          <a:p>
            <a:pPr lvl="2"/>
            <a:r>
              <a:rPr lang="en-US"/>
              <a:t>This announcement and any materials distributed in connection with this presentation may contain certain forward-looking statements. By their nature, forward-looking statements involve risk and uncertainty because they reflect the company’s current expectations and assumptions as to future events and circumstances that may not prove accurate. </a:t>
            </a:r>
          </a:p>
          <a:p>
            <a:pPr lvl="2"/>
            <a:r>
              <a:rPr lang="en-US"/>
              <a:t>A number of material factors could cause actual results and developments to differ materially from those expressed or implied by these forward-looking statements.</a:t>
            </a:r>
            <a:endParaRPr lang="en-GB"/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B123B047-A8FA-4421-86A5-898485F46B8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de-DE">
              <a:noFill/>
            </a:endParaRPr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3D0227C1-339E-4037-9AAA-307106F2751D}"/>
              </a:ext>
            </a:extLst>
          </p:cNvPr>
          <p:cNvSpPr/>
          <p:nvPr/>
        </p:nvSpPr>
        <p:spPr>
          <a:xfrm rot="5400000">
            <a:off x="4848893" y="3810671"/>
            <a:ext cx="589084" cy="509718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6" name="Footer line">
            <a:extLst>
              <a:ext uri="{FF2B5EF4-FFF2-40B4-BE49-F238E27FC236}">
                <a16:creationId xmlns:a16="http://schemas.microsoft.com/office/drawing/2014/main" id="{D2F8C0E9-5F17-436A-96C0-10CF323447CE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54" r="-1"/>
          <a:stretch/>
        </p:blipFill>
        <p:spPr>
          <a:xfrm>
            <a:off x="-1202" y="6359306"/>
            <a:ext cx="11728800" cy="3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0070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2DA2E03-DE05-4C0D-B17E-1F5D024BB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Corporate Overview | Non-confidential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CC9E4DD-5970-4AE9-A7D2-F53BC5944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3C495-A01E-4456-AD3E-E0B4E3CA8374}" type="slidenum">
              <a:rPr lang="en-GB" smtClean="0"/>
              <a:t>20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32F8D7F-4A3B-4FD6-82A2-F11F135C4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Nykode</a:t>
            </a:r>
            <a:r>
              <a:rPr lang="en-US"/>
              <a:t> platform has potential to generate</a:t>
            </a:r>
            <a:br>
              <a:rPr lang="en-US"/>
            </a:br>
            <a:r>
              <a:rPr lang="en-US"/>
              <a:t>leading next generation COVID vaccine </a:t>
            </a:r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AC2F3352-0CC4-4488-8E4C-9CF22E124FD8}"/>
              </a:ext>
            </a:extLst>
          </p:cNvPr>
          <p:cNvSpPr/>
          <p:nvPr/>
        </p:nvSpPr>
        <p:spPr>
          <a:xfrm>
            <a:off x="495877" y="1920085"/>
            <a:ext cx="1660491" cy="1920136"/>
          </a:xfrm>
          <a:custGeom>
            <a:avLst/>
            <a:gdLst>
              <a:gd name="connsiteX0" fmla="*/ 0 w 1688840"/>
              <a:gd name="connsiteY0" fmla="*/ 0 h 1875453"/>
              <a:gd name="connsiteX1" fmla="*/ 1688840 w 1688840"/>
              <a:gd name="connsiteY1" fmla="*/ 0 h 1875453"/>
              <a:gd name="connsiteX2" fmla="*/ 1688840 w 1688840"/>
              <a:gd name="connsiteY2" fmla="*/ 1875453 h 1875453"/>
              <a:gd name="connsiteX3" fmla="*/ 0 w 1688840"/>
              <a:gd name="connsiteY3" fmla="*/ 1875453 h 1875453"/>
              <a:gd name="connsiteX4" fmla="*/ 0 w 1688840"/>
              <a:gd name="connsiteY4" fmla="*/ 0 h 1875453"/>
              <a:gd name="connsiteX0" fmla="*/ 550506 w 1688840"/>
              <a:gd name="connsiteY0" fmla="*/ 793102 h 1875453"/>
              <a:gd name="connsiteX1" fmla="*/ 1688840 w 1688840"/>
              <a:gd name="connsiteY1" fmla="*/ 0 h 1875453"/>
              <a:gd name="connsiteX2" fmla="*/ 1688840 w 1688840"/>
              <a:gd name="connsiteY2" fmla="*/ 1875453 h 1875453"/>
              <a:gd name="connsiteX3" fmla="*/ 0 w 1688840"/>
              <a:gd name="connsiteY3" fmla="*/ 1875453 h 1875453"/>
              <a:gd name="connsiteX4" fmla="*/ 550506 w 1688840"/>
              <a:gd name="connsiteY4" fmla="*/ 793102 h 1875453"/>
              <a:gd name="connsiteX0" fmla="*/ 27992 w 1688840"/>
              <a:gd name="connsiteY0" fmla="*/ 475861 h 1875453"/>
              <a:gd name="connsiteX1" fmla="*/ 1688840 w 1688840"/>
              <a:gd name="connsiteY1" fmla="*/ 0 h 1875453"/>
              <a:gd name="connsiteX2" fmla="*/ 1688840 w 1688840"/>
              <a:gd name="connsiteY2" fmla="*/ 1875453 h 1875453"/>
              <a:gd name="connsiteX3" fmla="*/ 0 w 1688840"/>
              <a:gd name="connsiteY3" fmla="*/ 1875453 h 1875453"/>
              <a:gd name="connsiteX4" fmla="*/ 27992 w 1688840"/>
              <a:gd name="connsiteY4" fmla="*/ 475861 h 1875453"/>
              <a:gd name="connsiteX0" fmla="*/ 27992 w 1688840"/>
              <a:gd name="connsiteY0" fmla="*/ 503853 h 1903445"/>
              <a:gd name="connsiteX1" fmla="*/ 886407 w 1688840"/>
              <a:gd name="connsiteY1" fmla="*/ 0 h 1903445"/>
              <a:gd name="connsiteX2" fmla="*/ 1688840 w 1688840"/>
              <a:gd name="connsiteY2" fmla="*/ 1903445 h 1903445"/>
              <a:gd name="connsiteX3" fmla="*/ 0 w 1688840"/>
              <a:gd name="connsiteY3" fmla="*/ 1903445 h 1903445"/>
              <a:gd name="connsiteX4" fmla="*/ 27992 w 1688840"/>
              <a:gd name="connsiteY4" fmla="*/ 503853 h 1903445"/>
              <a:gd name="connsiteX0" fmla="*/ 27992 w 1688840"/>
              <a:gd name="connsiteY0" fmla="*/ 503853 h 1903445"/>
              <a:gd name="connsiteX1" fmla="*/ 886407 w 1688840"/>
              <a:gd name="connsiteY1" fmla="*/ 0 h 1903445"/>
              <a:gd name="connsiteX2" fmla="*/ 1250302 w 1688840"/>
              <a:gd name="connsiteY2" fmla="*/ 811763 h 1903445"/>
              <a:gd name="connsiteX3" fmla="*/ 1688840 w 1688840"/>
              <a:gd name="connsiteY3" fmla="*/ 1903445 h 1903445"/>
              <a:gd name="connsiteX4" fmla="*/ 0 w 1688840"/>
              <a:gd name="connsiteY4" fmla="*/ 1903445 h 1903445"/>
              <a:gd name="connsiteX5" fmla="*/ 27992 w 1688840"/>
              <a:gd name="connsiteY5" fmla="*/ 503853 h 1903445"/>
              <a:gd name="connsiteX0" fmla="*/ 27992 w 1688840"/>
              <a:gd name="connsiteY0" fmla="*/ 503853 h 1903445"/>
              <a:gd name="connsiteX1" fmla="*/ 886407 w 1688840"/>
              <a:gd name="connsiteY1" fmla="*/ 0 h 1903445"/>
              <a:gd name="connsiteX2" fmla="*/ 1642188 w 1688840"/>
              <a:gd name="connsiteY2" fmla="*/ 457200 h 1903445"/>
              <a:gd name="connsiteX3" fmla="*/ 1688840 w 1688840"/>
              <a:gd name="connsiteY3" fmla="*/ 1903445 h 1903445"/>
              <a:gd name="connsiteX4" fmla="*/ 0 w 1688840"/>
              <a:gd name="connsiteY4" fmla="*/ 1903445 h 1903445"/>
              <a:gd name="connsiteX5" fmla="*/ 27992 w 1688840"/>
              <a:gd name="connsiteY5" fmla="*/ 503853 h 1903445"/>
              <a:gd name="connsiteX0" fmla="*/ 27992 w 1688840"/>
              <a:gd name="connsiteY0" fmla="*/ 503853 h 1903445"/>
              <a:gd name="connsiteX1" fmla="*/ 886407 w 1688840"/>
              <a:gd name="connsiteY1" fmla="*/ 0 h 1903445"/>
              <a:gd name="connsiteX2" fmla="*/ 1680288 w 1688840"/>
              <a:gd name="connsiteY2" fmla="*/ 477520 h 1903445"/>
              <a:gd name="connsiteX3" fmla="*/ 1688840 w 1688840"/>
              <a:gd name="connsiteY3" fmla="*/ 1903445 h 1903445"/>
              <a:gd name="connsiteX4" fmla="*/ 0 w 1688840"/>
              <a:gd name="connsiteY4" fmla="*/ 1903445 h 1903445"/>
              <a:gd name="connsiteX5" fmla="*/ 27992 w 1688840"/>
              <a:gd name="connsiteY5" fmla="*/ 503853 h 1903445"/>
              <a:gd name="connsiteX0" fmla="*/ 25452 w 1688840"/>
              <a:gd name="connsiteY0" fmla="*/ 486073 h 1903445"/>
              <a:gd name="connsiteX1" fmla="*/ 886407 w 1688840"/>
              <a:gd name="connsiteY1" fmla="*/ 0 h 1903445"/>
              <a:gd name="connsiteX2" fmla="*/ 1680288 w 1688840"/>
              <a:gd name="connsiteY2" fmla="*/ 477520 h 1903445"/>
              <a:gd name="connsiteX3" fmla="*/ 1688840 w 1688840"/>
              <a:gd name="connsiteY3" fmla="*/ 1903445 h 1903445"/>
              <a:gd name="connsiteX4" fmla="*/ 0 w 1688840"/>
              <a:gd name="connsiteY4" fmla="*/ 1903445 h 1903445"/>
              <a:gd name="connsiteX5" fmla="*/ 25452 w 1688840"/>
              <a:gd name="connsiteY5" fmla="*/ 486073 h 1903445"/>
              <a:gd name="connsiteX0" fmla="*/ 25452 w 1680315"/>
              <a:gd name="connsiteY0" fmla="*/ 486073 h 1903445"/>
              <a:gd name="connsiteX1" fmla="*/ 886407 w 1680315"/>
              <a:gd name="connsiteY1" fmla="*/ 0 h 1903445"/>
              <a:gd name="connsiteX2" fmla="*/ 1680288 w 1680315"/>
              <a:gd name="connsiteY2" fmla="*/ 477520 h 1903445"/>
              <a:gd name="connsiteX3" fmla="*/ 1467860 w 1680315"/>
              <a:gd name="connsiteY3" fmla="*/ 1311625 h 1903445"/>
              <a:gd name="connsiteX4" fmla="*/ 0 w 1680315"/>
              <a:gd name="connsiteY4" fmla="*/ 1903445 h 1903445"/>
              <a:gd name="connsiteX5" fmla="*/ 25452 w 1680315"/>
              <a:gd name="connsiteY5" fmla="*/ 486073 h 1903445"/>
              <a:gd name="connsiteX0" fmla="*/ 25452 w 1680811"/>
              <a:gd name="connsiteY0" fmla="*/ 486073 h 1903445"/>
              <a:gd name="connsiteX1" fmla="*/ 886407 w 1680811"/>
              <a:gd name="connsiteY1" fmla="*/ 0 h 1903445"/>
              <a:gd name="connsiteX2" fmla="*/ 1680288 w 1680811"/>
              <a:gd name="connsiteY2" fmla="*/ 477520 h 1903445"/>
              <a:gd name="connsiteX3" fmla="*/ 1676140 w 1680811"/>
              <a:gd name="connsiteY3" fmla="*/ 1436085 h 1903445"/>
              <a:gd name="connsiteX4" fmla="*/ 0 w 1680811"/>
              <a:gd name="connsiteY4" fmla="*/ 1903445 h 1903445"/>
              <a:gd name="connsiteX5" fmla="*/ 25452 w 1680811"/>
              <a:gd name="connsiteY5" fmla="*/ 486073 h 1903445"/>
              <a:gd name="connsiteX0" fmla="*/ 25452 w 1680811"/>
              <a:gd name="connsiteY0" fmla="*/ 486073 h 1903445"/>
              <a:gd name="connsiteX1" fmla="*/ 886407 w 1680811"/>
              <a:gd name="connsiteY1" fmla="*/ 0 h 1903445"/>
              <a:gd name="connsiteX2" fmla="*/ 1680288 w 1680811"/>
              <a:gd name="connsiteY2" fmla="*/ 477520 h 1903445"/>
              <a:gd name="connsiteX3" fmla="*/ 1676140 w 1680811"/>
              <a:gd name="connsiteY3" fmla="*/ 1436085 h 1903445"/>
              <a:gd name="connsiteX4" fmla="*/ 1143519 w 1680811"/>
              <a:gd name="connsiteY4" fmla="*/ 1579776 h 1903445"/>
              <a:gd name="connsiteX5" fmla="*/ 0 w 1680811"/>
              <a:gd name="connsiteY5" fmla="*/ 1903445 h 1903445"/>
              <a:gd name="connsiteX6" fmla="*/ 25452 w 1680811"/>
              <a:gd name="connsiteY6" fmla="*/ 486073 h 1903445"/>
              <a:gd name="connsiteX0" fmla="*/ 25452 w 1680811"/>
              <a:gd name="connsiteY0" fmla="*/ 486073 h 1920136"/>
              <a:gd name="connsiteX1" fmla="*/ 886407 w 1680811"/>
              <a:gd name="connsiteY1" fmla="*/ 0 h 1920136"/>
              <a:gd name="connsiteX2" fmla="*/ 1680288 w 1680811"/>
              <a:gd name="connsiteY2" fmla="*/ 477520 h 1920136"/>
              <a:gd name="connsiteX3" fmla="*/ 1676140 w 1680811"/>
              <a:gd name="connsiteY3" fmla="*/ 1436085 h 1920136"/>
              <a:gd name="connsiteX4" fmla="*/ 851419 w 1680811"/>
              <a:gd name="connsiteY4" fmla="*/ 1920136 h 1920136"/>
              <a:gd name="connsiteX5" fmla="*/ 0 w 1680811"/>
              <a:gd name="connsiteY5" fmla="*/ 1903445 h 1920136"/>
              <a:gd name="connsiteX6" fmla="*/ 25452 w 1680811"/>
              <a:gd name="connsiteY6" fmla="*/ 486073 h 1920136"/>
              <a:gd name="connsiteX0" fmla="*/ 0 w 1655359"/>
              <a:gd name="connsiteY0" fmla="*/ 486073 h 1920136"/>
              <a:gd name="connsiteX1" fmla="*/ 860955 w 1655359"/>
              <a:gd name="connsiteY1" fmla="*/ 0 h 1920136"/>
              <a:gd name="connsiteX2" fmla="*/ 1654836 w 1655359"/>
              <a:gd name="connsiteY2" fmla="*/ 477520 h 1920136"/>
              <a:gd name="connsiteX3" fmla="*/ 1650688 w 1655359"/>
              <a:gd name="connsiteY3" fmla="*/ 1436085 h 1920136"/>
              <a:gd name="connsiteX4" fmla="*/ 825967 w 1655359"/>
              <a:gd name="connsiteY4" fmla="*/ 1920136 h 1920136"/>
              <a:gd name="connsiteX5" fmla="*/ 576528 w 1655359"/>
              <a:gd name="connsiteY5" fmla="*/ 1151605 h 1920136"/>
              <a:gd name="connsiteX6" fmla="*/ 0 w 1655359"/>
              <a:gd name="connsiteY6" fmla="*/ 486073 h 1920136"/>
              <a:gd name="connsiteX0" fmla="*/ 5132 w 1660491"/>
              <a:gd name="connsiteY0" fmla="*/ 486073 h 1920136"/>
              <a:gd name="connsiteX1" fmla="*/ 866087 w 1660491"/>
              <a:gd name="connsiteY1" fmla="*/ 0 h 1920136"/>
              <a:gd name="connsiteX2" fmla="*/ 1659968 w 1660491"/>
              <a:gd name="connsiteY2" fmla="*/ 477520 h 1920136"/>
              <a:gd name="connsiteX3" fmla="*/ 1655820 w 1660491"/>
              <a:gd name="connsiteY3" fmla="*/ 1436085 h 1920136"/>
              <a:gd name="connsiteX4" fmla="*/ 831099 w 1660491"/>
              <a:gd name="connsiteY4" fmla="*/ 1920136 h 1920136"/>
              <a:gd name="connsiteX5" fmla="*/ 0 w 1660491"/>
              <a:gd name="connsiteY5" fmla="*/ 1436085 h 1920136"/>
              <a:gd name="connsiteX6" fmla="*/ 5132 w 1660491"/>
              <a:gd name="connsiteY6" fmla="*/ 486073 h 1920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60491" h="1920136">
                <a:moveTo>
                  <a:pt x="5132" y="486073"/>
                </a:moveTo>
                <a:lnTo>
                  <a:pt x="866087" y="0"/>
                </a:lnTo>
                <a:lnTo>
                  <a:pt x="1659968" y="477520"/>
                </a:lnTo>
                <a:cubicBezTo>
                  <a:pt x="1662819" y="952828"/>
                  <a:pt x="1652969" y="960777"/>
                  <a:pt x="1655820" y="1436085"/>
                </a:cubicBezTo>
                <a:lnTo>
                  <a:pt x="831099" y="1920136"/>
                </a:lnTo>
                <a:lnTo>
                  <a:pt x="0" y="1436085"/>
                </a:lnTo>
                <a:cubicBezTo>
                  <a:pt x="1711" y="1119414"/>
                  <a:pt x="3421" y="802744"/>
                  <a:pt x="5132" y="486073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>
                <a:latin typeface="+mj-lt"/>
              </a:rPr>
              <a:t>Focus on Variants of Concern</a:t>
            </a: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6F74B2AE-E616-48E6-806D-C78961E39BCA}"/>
              </a:ext>
            </a:extLst>
          </p:cNvPr>
          <p:cNvSpPr/>
          <p:nvPr/>
        </p:nvSpPr>
        <p:spPr>
          <a:xfrm>
            <a:off x="6214192" y="1920085"/>
            <a:ext cx="1660491" cy="1920136"/>
          </a:xfrm>
          <a:custGeom>
            <a:avLst/>
            <a:gdLst>
              <a:gd name="connsiteX0" fmla="*/ 0 w 1688840"/>
              <a:gd name="connsiteY0" fmla="*/ 0 h 1875453"/>
              <a:gd name="connsiteX1" fmla="*/ 1688840 w 1688840"/>
              <a:gd name="connsiteY1" fmla="*/ 0 h 1875453"/>
              <a:gd name="connsiteX2" fmla="*/ 1688840 w 1688840"/>
              <a:gd name="connsiteY2" fmla="*/ 1875453 h 1875453"/>
              <a:gd name="connsiteX3" fmla="*/ 0 w 1688840"/>
              <a:gd name="connsiteY3" fmla="*/ 1875453 h 1875453"/>
              <a:gd name="connsiteX4" fmla="*/ 0 w 1688840"/>
              <a:gd name="connsiteY4" fmla="*/ 0 h 1875453"/>
              <a:gd name="connsiteX0" fmla="*/ 550506 w 1688840"/>
              <a:gd name="connsiteY0" fmla="*/ 793102 h 1875453"/>
              <a:gd name="connsiteX1" fmla="*/ 1688840 w 1688840"/>
              <a:gd name="connsiteY1" fmla="*/ 0 h 1875453"/>
              <a:gd name="connsiteX2" fmla="*/ 1688840 w 1688840"/>
              <a:gd name="connsiteY2" fmla="*/ 1875453 h 1875453"/>
              <a:gd name="connsiteX3" fmla="*/ 0 w 1688840"/>
              <a:gd name="connsiteY3" fmla="*/ 1875453 h 1875453"/>
              <a:gd name="connsiteX4" fmla="*/ 550506 w 1688840"/>
              <a:gd name="connsiteY4" fmla="*/ 793102 h 1875453"/>
              <a:gd name="connsiteX0" fmla="*/ 27992 w 1688840"/>
              <a:gd name="connsiteY0" fmla="*/ 475861 h 1875453"/>
              <a:gd name="connsiteX1" fmla="*/ 1688840 w 1688840"/>
              <a:gd name="connsiteY1" fmla="*/ 0 h 1875453"/>
              <a:gd name="connsiteX2" fmla="*/ 1688840 w 1688840"/>
              <a:gd name="connsiteY2" fmla="*/ 1875453 h 1875453"/>
              <a:gd name="connsiteX3" fmla="*/ 0 w 1688840"/>
              <a:gd name="connsiteY3" fmla="*/ 1875453 h 1875453"/>
              <a:gd name="connsiteX4" fmla="*/ 27992 w 1688840"/>
              <a:gd name="connsiteY4" fmla="*/ 475861 h 1875453"/>
              <a:gd name="connsiteX0" fmla="*/ 27992 w 1688840"/>
              <a:gd name="connsiteY0" fmla="*/ 503853 h 1903445"/>
              <a:gd name="connsiteX1" fmla="*/ 886407 w 1688840"/>
              <a:gd name="connsiteY1" fmla="*/ 0 h 1903445"/>
              <a:gd name="connsiteX2" fmla="*/ 1688840 w 1688840"/>
              <a:gd name="connsiteY2" fmla="*/ 1903445 h 1903445"/>
              <a:gd name="connsiteX3" fmla="*/ 0 w 1688840"/>
              <a:gd name="connsiteY3" fmla="*/ 1903445 h 1903445"/>
              <a:gd name="connsiteX4" fmla="*/ 27992 w 1688840"/>
              <a:gd name="connsiteY4" fmla="*/ 503853 h 1903445"/>
              <a:gd name="connsiteX0" fmla="*/ 27992 w 1688840"/>
              <a:gd name="connsiteY0" fmla="*/ 503853 h 1903445"/>
              <a:gd name="connsiteX1" fmla="*/ 886407 w 1688840"/>
              <a:gd name="connsiteY1" fmla="*/ 0 h 1903445"/>
              <a:gd name="connsiteX2" fmla="*/ 1250302 w 1688840"/>
              <a:gd name="connsiteY2" fmla="*/ 811763 h 1903445"/>
              <a:gd name="connsiteX3" fmla="*/ 1688840 w 1688840"/>
              <a:gd name="connsiteY3" fmla="*/ 1903445 h 1903445"/>
              <a:gd name="connsiteX4" fmla="*/ 0 w 1688840"/>
              <a:gd name="connsiteY4" fmla="*/ 1903445 h 1903445"/>
              <a:gd name="connsiteX5" fmla="*/ 27992 w 1688840"/>
              <a:gd name="connsiteY5" fmla="*/ 503853 h 1903445"/>
              <a:gd name="connsiteX0" fmla="*/ 27992 w 1688840"/>
              <a:gd name="connsiteY0" fmla="*/ 503853 h 1903445"/>
              <a:gd name="connsiteX1" fmla="*/ 886407 w 1688840"/>
              <a:gd name="connsiteY1" fmla="*/ 0 h 1903445"/>
              <a:gd name="connsiteX2" fmla="*/ 1642188 w 1688840"/>
              <a:gd name="connsiteY2" fmla="*/ 457200 h 1903445"/>
              <a:gd name="connsiteX3" fmla="*/ 1688840 w 1688840"/>
              <a:gd name="connsiteY3" fmla="*/ 1903445 h 1903445"/>
              <a:gd name="connsiteX4" fmla="*/ 0 w 1688840"/>
              <a:gd name="connsiteY4" fmla="*/ 1903445 h 1903445"/>
              <a:gd name="connsiteX5" fmla="*/ 27992 w 1688840"/>
              <a:gd name="connsiteY5" fmla="*/ 503853 h 1903445"/>
              <a:gd name="connsiteX0" fmla="*/ 27992 w 1688840"/>
              <a:gd name="connsiteY0" fmla="*/ 503853 h 1903445"/>
              <a:gd name="connsiteX1" fmla="*/ 886407 w 1688840"/>
              <a:gd name="connsiteY1" fmla="*/ 0 h 1903445"/>
              <a:gd name="connsiteX2" fmla="*/ 1680288 w 1688840"/>
              <a:gd name="connsiteY2" fmla="*/ 477520 h 1903445"/>
              <a:gd name="connsiteX3" fmla="*/ 1688840 w 1688840"/>
              <a:gd name="connsiteY3" fmla="*/ 1903445 h 1903445"/>
              <a:gd name="connsiteX4" fmla="*/ 0 w 1688840"/>
              <a:gd name="connsiteY4" fmla="*/ 1903445 h 1903445"/>
              <a:gd name="connsiteX5" fmla="*/ 27992 w 1688840"/>
              <a:gd name="connsiteY5" fmla="*/ 503853 h 1903445"/>
              <a:gd name="connsiteX0" fmla="*/ 25452 w 1688840"/>
              <a:gd name="connsiteY0" fmla="*/ 486073 h 1903445"/>
              <a:gd name="connsiteX1" fmla="*/ 886407 w 1688840"/>
              <a:gd name="connsiteY1" fmla="*/ 0 h 1903445"/>
              <a:gd name="connsiteX2" fmla="*/ 1680288 w 1688840"/>
              <a:gd name="connsiteY2" fmla="*/ 477520 h 1903445"/>
              <a:gd name="connsiteX3" fmla="*/ 1688840 w 1688840"/>
              <a:gd name="connsiteY3" fmla="*/ 1903445 h 1903445"/>
              <a:gd name="connsiteX4" fmla="*/ 0 w 1688840"/>
              <a:gd name="connsiteY4" fmla="*/ 1903445 h 1903445"/>
              <a:gd name="connsiteX5" fmla="*/ 25452 w 1688840"/>
              <a:gd name="connsiteY5" fmla="*/ 486073 h 1903445"/>
              <a:gd name="connsiteX0" fmla="*/ 25452 w 1680315"/>
              <a:gd name="connsiteY0" fmla="*/ 486073 h 1903445"/>
              <a:gd name="connsiteX1" fmla="*/ 886407 w 1680315"/>
              <a:gd name="connsiteY1" fmla="*/ 0 h 1903445"/>
              <a:gd name="connsiteX2" fmla="*/ 1680288 w 1680315"/>
              <a:gd name="connsiteY2" fmla="*/ 477520 h 1903445"/>
              <a:gd name="connsiteX3" fmla="*/ 1467860 w 1680315"/>
              <a:gd name="connsiteY3" fmla="*/ 1311625 h 1903445"/>
              <a:gd name="connsiteX4" fmla="*/ 0 w 1680315"/>
              <a:gd name="connsiteY4" fmla="*/ 1903445 h 1903445"/>
              <a:gd name="connsiteX5" fmla="*/ 25452 w 1680315"/>
              <a:gd name="connsiteY5" fmla="*/ 486073 h 1903445"/>
              <a:gd name="connsiteX0" fmla="*/ 25452 w 1680811"/>
              <a:gd name="connsiteY0" fmla="*/ 486073 h 1903445"/>
              <a:gd name="connsiteX1" fmla="*/ 886407 w 1680811"/>
              <a:gd name="connsiteY1" fmla="*/ 0 h 1903445"/>
              <a:gd name="connsiteX2" fmla="*/ 1680288 w 1680811"/>
              <a:gd name="connsiteY2" fmla="*/ 477520 h 1903445"/>
              <a:gd name="connsiteX3" fmla="*/ 1676140 w 1680811"/>
              <a:gd name="connsiteY3" fmla="*/ 1436085 h 1903445"/>
              <a:gd name="connsiteX4" fmla="*/ 0 w 1680811"/>
              <a:gd name="connsiteY4" fmla="*/ 1903445 h 1903445"/>
              <a:gd name="connsiteX5" fmla="*/ 25452 w 1680811"/>
              <a:gd name="connsiteY5" fmla="*/ 486073 h 1903445"/>
              <a:gd name="connsiteX0" fmla="*/ 25452 w 1680811"/>
              <a:gd name="connsiteY0" fmla="*/ 486073 h 1903445"/>
              <a:gd name="connsiteX1" fmla="*/ 886407 w 1680811"/>
              <a:gd name="connsiteY1" fmla="*/ 0 h 1903445"/>
              <a:gd name="connsiteX2" fmla="*/ 1680288 w 1680811"/>
              <a:gd name="connsiteY2" fmla="*/ 477520 h 1903445"/>
              <a:gd name="connsiteX3" fmla="*/ 1676140 w 1680811"/>
              <a:gd name="connsiteY3" fmla="*/ 1436085 h 1903445"/>
              <a:gd name="connsiteX4" fmla="*/ 1143519 w 1680811"/>
              <a:gd name="connsiteY4" fmla="*/ 1579776 h 1903445"/>
              <a:gd name="connsiteX5" fmla="*/ 0 w 1680811"/>
              <a:gd name="connsiteY5" fmla="*/ 1903445 h 1903445"/>
              <a:gd name="connsiteX6" fmla="*/ 25452 w 1680811"/>
              <a:gd name="connsiteY6" fmla="*/ 486073 h 1903445"/>
              <a:gd name="connsiteX0" fmla="*/ 25452 w 1680811"/>
              <a:gd name="connsiteY0" fmla="*/ 486073 h 1920136"/>
              <a:gd name="connsiteX1" fmla="*/ 886407 w 1680811"/>
              <a:gd name="connsiteY1" fmla="*/ 0 h 1920136"/>
              <a:gd name="connsiteX2" fmla="*/ 1680288 w 1680811"/>
              <a:gd name="connsiteY2" fmla="*/ 477520 h 1920136"/>
              <a:gd name="connsiteX3" fmla="*/ 1676140 w 1680811"/>
              <a:gd name="connsiteY3" fmla="*/ 1436085 h 1920136"/>
              <a:gd name="connsiteX4" fmla="*/ 851419 w 1680811"/>
              <a:gd name="connsiteY4" fmla="*/ 1920136 h 1920136"/>
              <a:gd name="connsiteX5" fmla="*/ 0 w 1680811"/>
              <a:gd name="connsiteY5" fmla="*/ 1903445 h 1920136"/>
              <a:gd name="connsiteX6" fmla="*/ 25452 w 1680811"/>
              <a:gd name="connsiteY6" fmla="*/ 486073 h 1920136"/>
              <a:gd name="connsiteX0" fmla="*/ 0 w 1655359"/>
              <a:gd name="connsiteY0" fmla="*/ 486073 h 1920136"/>
              <a:gd name="connsiteX1" fmla="*/ 860955 w 1655359"/>
              <a:gd name="connsiteY1" fmla="*/ 0 h 1920136"/>
              <a:gd name="connsiteX2" fmla="*/ 1654836 w 1655359"/>
              <a:gd name="connsiteY2" fmla="*/ 477520 h 1920136"/>
              <a:gd name="connsiteX3" fmla="*/ 1650688 w 1655359"/>
              <a:gd name="connsiteY3" fmla="*/ 1436085 h 1920136"/>
              <a:gd name="connsiteX4" fmla="*/ 825967 w 1655359"/>
              <a:gd name="connsiteY4" fmla="*/ 1920136 h 1920136"/>
              <a:gd name="connsiteX5" fmla="*/ 576528 w 1655359"/>
              <a:gd name="connsiteY5" fmla="*/ 1151605 h 1920136"/>
              <a:gd name="connsiteX6" fmla="*/ 0 w 1655359"/>
              <a:gd name="connsiteY6" fmla="*/ 486073 h 1920136"/>
              <a:gd name="connsiteX0" fmla="*/ 5132 w 1660491"/>
              <a:gd name="connsiteY0" fmla="*/ 486073 h 1920136"/>
              <a:gd name="connsiteX1" fmla="*/ 866087 w 1660491"/>
              <a:gd name="connsiteY1" fmla="*/ 0 h 1920136"/>
              <a:gd name="connsiteX2" fmla="*/ 1659968 w 1660491"/>
              <a:gd name="connsiteY2" fmla="*/ 477520 h 1920136"/>
              <a:gd name="connsiteX3" fmla="*/ 1655820 w 1660491"/>
              <a:gd name="connsiteY3" fmla="*/ 1436085 h 1920136"/>
              <a:gd name="connsiteX4" fmla="*/ 831099 w 1660491"/>
              <a:gd name="connsiteY4" fmla="*/ 1920136 h 1920136"/>
              <a:gd name="connsiteX5" fmla="*/ 0 w 1660491"/>
              <a:gd name="connsiteY5" fmla="*/ 1436085 h 1920136"/>
              <a:gd name="connsiteX6" fmla="*/ 5132 w 1660491"/>
              <a:gd name="connsiteY6" fmla="*/ 486073 h 1920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60491" h="1920136">
                <a:moveTo>
                  <a:pt x="5132" y="486073"/>
                </a:moveTo>
                <a:lnTo>
                  <a:pt x="866087" y="0"/>
                </a:lnTo>
                <a:lnTo>
                  <a:pt x="1659968" y="477520"/>
                </a:lnTo>
                <a:cubicBezTo>
                  <a:pt x="1662819" y="952828"/>
                  <a:pt x="1652969" y="960777"/>
                  <a:pt x="1655820" y="1436085"/>
                </a:cubicBezTo>
                <a:lnTo>
                  <a:pt x="831099" y="1920136"/>
                </a:lnTo>
                <a:lnTo>
                  <a:pt x="0" y="1436085"/>
                </a:lnTo>
                <a:cubicBezTo>
                  <a:pt x="1711" y="1119414"/>
                  <a:pt x="3421" y="802744"/>
                  <a:pt x="5132" y="48607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>
                <a:latin typeface="+mj-lt"/>
              </a:rPr>
              <a:t>Broad Based </a:t>
            </a:r>
            <a:br>
              <a:rPr lang="en-US" sz="1500" b="1">
                <a:latin typeface="+mj-lt"/>
              </a:rPr>
            </a:br>
            <a:r>
              <a:rPr lang="en-US" sz="1500" b="1">
                <a:latin typeface="+mj-lt"/>
              </a:rPr>
              <a:t>T-Cell Response</a:t>
            </a:r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F4537E8E-8809-4529-AF67-467290CB8DFF}"/>
              </a:ext>
            </a:extLst>
          </p:cNvPr>
          <p:cNvSpPr/>
          <p:nvPr/>
        </p:nvSpPr>
        <p:spPr>
          <a:xfrm rot="5400000">
            <a:off x="1707190" y="1951764"/>
            <a:ext cx="470276" cy="406917"/>
          </a:xfrm>
          <a:prstGeom prst="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6A1C171C-27D5-476C-8DB0-1DFDC557BA46}"/>
              </a:ext>
            </a:extLst>
          </p:cNvPr>
          <p:cNvSpPr/>
          <p:nvPr/>
        </p:nvSpPr>
        <p:spPr>
          <a:xfrm rot="5400000">
            <a:off x="7426147" y="1951764"/>
            <a:ext cx="470276" cy="406917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AF6F010-1638-466E-881A-576B3FA8F5C0}"/>
              </a:ext>
            </a:extLst>
          </p:cNvPr>
          <p:cNvSpPr/>
          <p:nvPr/>
        </p:nvSpPr>
        <p:spPr>
          <a:xfrm>
            <a:off x="495877" y="5361857"/>
            <a:ext cx="7378806" cy="606591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>
                <a:latin typeface="+mj-lt"/>
              </a:rPr>
              <a:t>In addition to their significant protective benefits against COVID, </a:t>
            </a:r>
            <a:r>
              <a:rPr lang="en-US" sz="1000" b="1" err="1">
                <a:latin typeface="+mj-lt"/>
              </a:rPr>
              <a:t>Nykode’s</a:t>
            </a:r>
            <a:r>
              <a:rPr lang="en-US" sz="1000" b="1">
                <a:latin typeface="+mj-lt"/>
              </a:rPr>
              <a:t> COVID candidates represent an </a:t>
            </a:r>
          </a:p>
          <a:p>
            <a:pPr algn="ctr"/>
            <a:r>
              <a:rPr lang="en-US" sz="1000" b="1">
                <a:latin typeface="+mj-lt"/>
              </a:rPr>
              <a:t>opportunity to move assets rapidly through the clinic and validate the </a:t>
            </a:r>
            <a:r>
              <a:rPr lang="en-US" sz="1000" b="1" err="1">
                <a:latin typeface="+mj-lt"/>
              </a:rPr>
              <a:t>Nykode’s</a:t>
            </a:r>
            <a:r>
              <a:rPr lang="en-US" sz="1000" b="1">
                <a:latin typeface="+mj-lt"/>
              </a:rPr>
              <a:t> infectious disease approach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45496AE2-921E-4BD2-9674-053F0A728678}"/>
              </a:ext>
            </a:extLst>
          </p:cNvPr>
          <p:cNvSpPr txBox="1">
            <a:spLocks/>
          </p:cNvSpPr>
          <p:nvPr/>
        </p:nvSpPr>
        <p:spPr>
          <a:xfrm>
            <a:off x="8117709" y="1981019"/>
            <a:ext cx="3661345" cy="411137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252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Font typeface="Wingdings" panose="05000000000000000000" pitchFamily="2" charset="2"/>
              <a:buChar char="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03238" indent="-2508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Font typeface="Wingdings" panose="05000000000000000000" pitchFamily="2" charset="2"/>
              <a:buChar char="w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3">
              <a:spcAft>
                <a:spcPts val="500"/>
              </a:spcAft>
            </a:pPr>
            <a:r>
              <a:rPr lang="en-US"/>
              <a:t>Increasing evidence of the importance of broad T cell responses against COVID-19</a:t>
            </a:r>
          </a:p>
          <a:p>
            <a:pPr lvl="3">
              <a:spcAft>
                <a:spcPts val="500"/>
              </a:spcAft>
            </a:pPr>
            <a:r>
              <a:rPr lang="en-US"/>
              <a:t>T cell response in vaccinated human subjects coincide with early protection and a higher proportion of CD8+ T cell responses is observed in mild disease</a:t>
            </a:r>
          </a:p>
          <a:p>
            <a:pPr lvl="3">
              <a:spcAft>
                <a:spcPts val="500"/>
              </a:spcAft>
            </a:pPr>
            <a:r>
              <a:rPr lang="en-US"/>
              <a:t>Current vaccine approaches tend to not generate broad based immune responses </a:t>
            </a:r>
          </a:p>
          <a:p>
            <a:pPr lvl="3">
              <a:spcAft>
                <a:spcPts val="500"/>
              </a:spcAft>
            </a:pPr>
            <a:r>
              <a:rPr lang="en-US" b="1" err="1"/>
              <a:t>Nykode’s</a:t>
            </a:r>
            <a:r>
              <a:rPr lang="en-US" b="1"/>
              <a:t> VB10.2210 candidate takes advantage of T cell epitopes identified by Adaptive Biotechnologies to generate rapid onset of broad T-cell immunity</a:t>
            </a:r>
          </a:p>
          <a:p>
            <a:pPr lvl="3">
              <a:spcAft>
                <a:spcPts val="500"/>
              </a:spcAft>
            </a:pPr>
            <a:endParaRPr lang="en-US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E501D9-4705-41C7-B528-A717B765F4BE}"/>
              </a:ext>
            </a:extLst>
          </p:cNvPr>
          <p:cNvSpPr txBox="1">
            <a:spLocks/>
          </p:cNvSpPr>
          <p:nvPr/>
        </p:nvSpPr>
        <p:spPr>
          <a:xfrm>
            <a:off x="2569576" y="1981019"/>
            <a:ext cx="3661345" cy="411137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252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Font typeface="Wingdings" panose="05000000000000000000" pitchFamily="2" charset="2"/>
              <a:buChar char="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03238" indent="-2508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Font typeface="Wingdings" panose="05000000000000000000" pitchFamily="2" charset="2"/>
              <a:buChar char="w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3">
              <a:spcAft>
                <a:spcPts val="500"/>
              </a:spcAft>
            </a:pPr>
            <a:r>
              <a:rPr lang="en-US"/>
              <a:t>Increasing evidence that neutralizing antibodies induced by the marketed Wuhan based vaccines wane over time </a:t>
            </a:r>
          </a:p>
          <a:p>
            <a:pPr lvl="3">
              <a:spcAft>
                <a:spcPts val="500"/>
              </a:spcAft>
            </a:pPr>
            <a:r>
              <a:rPr lang="en-US"/>
              <a:t>Further reduced efficacy against Variants of concern (</a:t>
            </a:r>
            <a:r>
              <a:rPr lang="en-US" err="1"/>
              <a:t>VoC</a:t>
            </a:r>
            <a:r>
              <a:rPr lang="en-US"/>
              <a:t>)</a:t>
            </a:r>
          </a:p>
          <a:p>
            <a:pPr lvl="3">
              <a:spcAft>
                <a:spcPts val="500"/>
              </a:spcAft>
            </a:pPr>
            <a:r>
              <a:rPr lang="en-US" b="1"/>
              <a:t>Both of </a:t>
            </a:r>
            <a:r>
              <a:rPr lang="en-US" b="1" err="1"/>
              <a:t>Nykode’s</a:t>
            </a:r>
            <a:r>
              <a:rPr lang="en-US" b="1"/>
              <a:t> COVID candidates are engineered to provide longer-lasting and superior protection against these emerging variants vs. existing COVID vaccines</a:t>
            </a:r>
          </a:p>
        </p:txBody>
      </p:sp>
    </p:spTree>
    <p:extLst>
      <p:ext uri="{BB962C8B-B14F-4D97-AF65-F5344CB8AC3E}">
        <p14:creationId xmlns:p14="http://schemas.microsoft.com/office/powerpoint/2010/main" val="19974703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C8FF92D-2F8C-48AF-A3F7-6ADE60954D18}"/>
              </a:ext>
            </a:extLst>
          </p:cNvPr>
          <p:cNvSpPr/>
          <p:nvPr/>
        </p:nvSpPr>
        <p:spPr>
          <a:xfrm>
            <a:off x="495877" y="1893404"/>
            <a:ext cx="3564258" cy="2017644"/>
          </a:xfrm>
          <a:prstGeom prst="rect">
            <a:avLst/>
          </a:prstGeom>
          <a:solidFill>
            <a:srgbClr val="EBE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75635DD-3CA6-4B24-837D-2BFAA1D9CB6D}"/>
              </a:ext>
            </a:extLst>
          </p:cNvPr>
          <p:cNvSpPr/>
          <p:nvPr/>
        </p:nvSpPr>
        <p:spPr>
          <a:xfrm>
            <a:off x="4313871" y="1893404"/>
            <a:ext cx="3564258" cy="2017644"/>
          </a:xfrm>
          <a:prstGeom prst="rect">
            <a:avLst/>
          </a:prstGeom>
          <a:solidFill>
            <a:srgbClr val="EBE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8CDFB90-F06E-4B4F-B14C-B70005B2CF2D}"/>
              </a:ext>
            </a:extLst>
          </p:cNvPr>
          <p:cNvSpPr/>
          <p:nvPr/>
        </p:nvSpPr>
        <p:spPr>
          <a:xfrm>
            <a:off x="8131865" y="1898373"/>
            <a:ext cx="3564258" cy="2017644"/>
          </a:xfrm>
          <a:prstGeom prst="rect">
            <a:avLst/>
          </a:prstGeom>
          <a:solidFill>
            <a:srgbClr val="EBE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8B3185C-2EB9-44C8-B379-92CD65234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Corporate Overview | Non-confidential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5E4C37-D2B2-4E11-8E2B-B03EF6DD6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3C495-A01E-4456-AD3E-E0B4E3CA8374}" type="slidenum">
              <a:rPr lang="en-GB" smtClean="0"/>
              <a:t>21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87A91AD-ED50-4E45-B924-7A9932D3E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Adaptive is the partner of choice</a:t>
            </a:r>
            <a:br>
              <a:rPr lang="en-US"/>
            </a:br>
            <a:r>
              <a:rPr lang="en-US"/>
              <a:t>for T cell based Covid-19 vaccines</a:t>
            </a:r>
            <a:endParaRPr lang="de-DE"/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4682D5FE-4953-4B34-BB52-69AF3B3A11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720" y="2539843"/>
            <a:ext cx="1250572" cy="801337"/>
          </a:xfrm>
          <a:prstGeom prst="rect">
            <a:avLst/>
          </a:prstGeom>
        </p:spPr>
      </p:pic>
      <p:pic>
        <p:nvPicPr>
          <p:cNvPr id="14" name="Picture 13" descr="Background pattern&#10;&#10;Description automatically generated">
            <a:extLst>
              <a:ext uri="{FF2B5EF4-FFF2-40B4-BE49-F238E27FC236}">
                <a16:creationId xmlns:a16="http://schemas.microsoft.com/office/drawing/2014/main" id="{E7C39B72-A9FD-4FD2-A57C-E12D804F44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364" y="2168303"/>
            <a:ext cx="1997272" cy="1449388"/>
          </a:xfrm>
          <a:prstGeom prst="rect">
            <a:avLst/>
          </a:prstGeom>
        </p:spPr>
      </p:pic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FCB462BB-EEB7-45E8-8C91-DF30125F4923}"/>
              </a:ext>
            </a:extLst>
          </p:cNvPr>
          <p:cNvSpPr txBox="1">
            <a:spLocks/>
          </p:cNvSpPr>
          <p:nvPr/>
        </p:nvSpPr>
        <p:spPr>
          <a:xfrm>
            <a:off x="519110" y="3920988"/>
            <a:ext cx="3517794" cy="1987943"/>
          </a:xfrm>
          <a:prstGeom prst="rect">
            <a:avLst/>
          </a:prstGeom>
        </p:spPr>
        <p:txBody>
          <a:bodyPr lIns="0" numCol="1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252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Font typeface="Wingdings" panose="05000000000000000000" pitchFamily="2" charset="2"/>
              <a:buChar char="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03238" indent="-2508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Font typeface="Wingdings" panose="05000000000000000000" pitchFamily="2" charset="2"/>
              <a:buChar char="w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>
                <a:solidFill>
                  <a:schemeClr val="tx2"/>
                </a:solidFill>
              </a:rPr>
              <a:t>Sequenced TCRs and identified expanded COVID-19 specific T cell clones in more than 6500 samples from COVID-19 patients.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B1BA48DB-5576-4DE7-A29B-9049020F4D52}"/>
              </a:ext>
            </a:extLst>
          </p:cNvPr>
          <p:cNvSpPr txBox="1">
            <a:spLocks/>
          </p:cNvSpPr>
          <p:nvPr/>
        </p:nvSpPr>
        <p:spPr>
          <a:xfrm>
            <a:off x="4313871" y="3920988"/>
            <a:ext cx="3541025" cy="1987943"/>
          </a:xfrm>
          <a:prstGeom prst="rect">
            <a:avLst/>
          </a:prstGeom>
        </p:spPr>
        <p:txBody>
          <a:bodyPr lIns="0" numCol="1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252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Font typeface="Wingdings" panose="05000000000000000000" pitchFamily="2" charset="2"/>
              <a:buChar char="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03238" indent="-2508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Font typeface="Wingdings" panose="05000000000000000000" pitchFamily="2" charset="2"/>
              <a:buChar char="w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>
                <a:solidFill>
                  <a:schemeClr val="tx2"/>
                </a:solidFill>
              </a:rPr>
              <a:t>Mapped the TCRs to corresponding T cell epitopes, including cell-based assays.</a:t>
            </a:r>
          </a:p>
          <a:p>
            <a:r>
              <a:rPr lang="en-US" sz="1600">
                <a:solidFill>
                  <a:schemeClr val="tx2"/>
                </a:solidFill>
              </a:rPr>
              <a:t>Optimal combination of conserved and immuno-dominant T-cell epitope hotspots across all 8 SARS-CoV-2 antigens were subsequently used for vaccine design.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08D22567-0BB1-4152-8204-9DADF760EF44}"/>
              </a:ext>
            </a:extLst>
          </p:cNvPr>
          <p:cNvSpPr txBox="1">
            <a:spLocks/>
          </p:cNvSpPr>
          <p:nvPr/>
        </p:nvSpPr>
        <p:spPr>
          <a:xfrm>
            <a:off x="8131863" y="3920987"/>
            <a:ext cx="3541025" cy="1987943"/>
          </a:xfrm>
          <a:prstGeom prst="rect">
            <a:avLst/>
          </a:prstGeom>
        </p:spPr>
        <p:txBody>
          <a:bodyPr lIns="0" numCol="1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252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Font typeface="Wingdings" panose="05000000000000000000" pitchFamily="2" charset="2"/>
              <a:buChar char="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03238" indent="-2508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Font typeface="Wingdings" panose="05000000000000000000" pitchFamily="2" charset="2"/>
              <a:buChar char="w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>
                <a:solidFill>
                  <a:schemeClr val="tx2"/>
                </a:solidFill>
              </a:rPr>
              <a:t>Adaptive launched T-Detect™ COVID, which is the first-in-class T-cell-based clinical test for Covid-19 with FDA Emergency Use Authorization. </a:t>
            </a:r>
          </a:p>
          <a:p>
            <a:r>
              <a:rPr lang="en-US" sz="1600">
                <a:solidFill>
                  <a:schemeClr val="tx2"/>
                </a:solidFill>
              </a:rPr>
              <a:t>To be implemented also for </a:t>
            </a:r>
            <a:r>
              <a:rPr lang="en-US" sz="1600" err="1">
                <a:solidFill>
                  <a:schemeClr val="tx2"/>
                </a:solidFill>
              </a:rPr>
              <a:t>immunomonitoring</a:t>
            </a:r>
            <a:r>
              <a:rPr lang="en-US" sz="1600">
                <a:solidFill>
                  <a:schemeClr val="tx2"/>
                </a:solidFill>
              </a:rPr>
              <a:t>.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71EA7F2A-0537-4348-A710-16E38B76B0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9958" y="2179809"/>
            <a:ext cx="1444834" cy="1444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7793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9332BDB0-6D60-4843-B1A5-FF5D1C2BEFA1}"/>
              </a:ext>
            </a:extLst>
          </p:cNvPr>
          <p:cNvSpPr/>
          <p:nvPr/>
        </p:nvSpPr>
        <p:spPr>
          <a:xfrm>
            <a:off x="4328160" y="2214881"/>
            <a:ext cx="3549015" cy="3977575"/>
          </a:xfrm>
          <a:prstGeom prst="rect">
            <a:avLst/>
          </a:prstGeom>
          <a:solidFill>
            <a:srgbClr val="EBEBE8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76E060-9546-A840-AB45-54446DC5A7F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5877" y="1905637"/>
            <a:ext cx="3361313" cy="4111371"/>
          </a:xfrm>
        </p:spPr>
        <p:txBody>
          <a:bodyPr/>
          <a:lstStyle/>
          <a:p>
            <a:pPr lvl="1"/>
            <a:r>
              <a:rPr lang="en-US" b="0" err="1"/>
              <a:t>Nykode</a:t>
            </a:r>
            <a:r>
              <a:rPr lang="en-US" b="0"/>
              <a:t> is currently advancing two COVID-19 vaccine candidates with different approaches, and potential to be used in combination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13A2F3-CC67-2E4E-A707-117BC41F6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08000" y="6549676"/>
            <a:ext cx="4114800" cy="144000"/>
          </a:xfrm>
        </p:spPr>
        <p:txBody>
          <a:bodyPr/>
          <a:lstStyle/>
          <a:p>
            <a:r>
              <a:rPr lang="en-GB"/>
              <a:t>Corporate Overview | Non-confidential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1634CD-6653-B14E-8303-AC137B57D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9690" y="6549676"/>
            <a:ext cx="2743200" cy="144000"/>
          </a:xfrm>
        </p:spPr>
        <p:txBody>
          <a:bodyPr/>
          <a:lstStyle/>
          <a:p>
            <a:fld id="{4F13C495-A01E-4456-AD3E-E0B4E3CA8374}" type="slidenum">
              <a:rPr lang="en-GB" smtClean="0"/>
              <a:pPr/>
              <a:t>22</a:t>
            </a:fld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9558DF1-5BDD-A84C-92AA-5B0DEF80613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28160" y="1910081"/>
            <a:ext cx="3549015" cy="30480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rgbClr val="D263A1"/>
              </a:gs>
            </a:gsLst>
            <a:lin ang="0" scaled="0"/>
          </a:gradFill>
          <a:ln w="38100">
            <a:noFill/>
          </a:ln>
        </p:spPr>
        <p:txBody>
          <a:bodyPr tIns="36000"/>
          <a:lstStyle/>
          <a:p>
            <a:r>
              <a:rPr lang="en-US" cap="all"/>
              <a:t>VB10.2129 – RBD candidate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ED623F-01E1-C943-A4C0-DC586A0D9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877" y="462443"/>
            <a:ext cx="11165288" cy="360000"/>
          </a:xfrm>
        </p:spPr>
        <p:txBody>
          <a:bodyPr/>
          <a:lstStyle/>
          <a:p>
            <a:r>
              <a:rPr lang="en-GB" err="1"/>
              <a:t>Nykode’s</a:t>
            </a:r>
            <a:r>
              <a:rPr lang="en-GB"/>
              <a:t> SARS-CoV-2 vaccines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D2212B8-2A6F-4AEA-9E1A-13FC6F0CF4CF}"/>
              </a:ext>
            </a:extLst>
          </p:cNvPr>
          <p:cNvSpPr/>
          <p:nvPr/>
        </p:nvSpPr>
        <p:spPr>
          <a:xfrm>
            <a:off x="8123875" y="2210437"/>
            <a:ext cx="3549015" cy="3977575"/>
          </a:xfrm>
          <a:prstGeom prst="rect">
            <a:avLst/>
          </a:prstGeom>
          <a:solidFill>
            <a:srgbClr val="EBEBE8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8D522278-BCEE-4B6B-8F49-B213B9E7ACC0}"/>
              </a:ext>
            </a:extLst>
          </p:cNvPr>
          <p:cNvSpPr txBox="1">
            <a:spLocks/>
          </p:cNvSpPr>
          <p:nvPr/>
        </p:nvSpPr>
        <p:spPr>
          <a:xfrm>
            <a:off x="8123875" y="1905637"/>
            <a:ext cx="3549015" cy="304800"/>
          </a:xfrm>
          <a:prstGeom prst="rect">
            <a:avLst/>
          </a:prstGeom>
          <a:gradFill>
            <a:gsLst>
              <a:gs pos="0">
                <a:srgbClr val="D66499"/>
              </a:gs>
              <a:gs pos="100000">
                <a:schemeClr val="accent1"/>
              </a:gs>
            </a:gsLst>
            <a:lin ang="0" scaled="0"/>
          </a:gradFill>
          <a:ln w="38100">
            <a:noFill/>
          </a:ln>
        </p:spPr>
        <p:txBody>
          <a:bodyPr vert="horz" lIns="0" tIns="3600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Teko Light" panose="02000000000000000000" pitchFamily="2" charset="77"/>
                <a:ea typeface="+mn-ea"/>
                <a:cs typeface="Teko Light" panose="02000000000000000000" pitchFamily="2" charset="77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 i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252000" indent="-252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Font typeface="Wingdings" panose="05000000000000000000" pitchFamily="2" charset="2"/>
              <a:buChar char=""/>
              <a:defRPr sz="15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503238" indent="-2508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Font typeface="Wingdings" panose="05000000000000000000" pitchFamily="2" charset="2"/>
              <a:buChar char="w"/>
              <a:defRPr sz="15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cap="all" spc="-50">
                <a:latin typeface="Arial" panose="020B0604020202020204" pitchFamily="34" charset="0"/>
                <a:cs typeface="Arial" panose="020B0604020202020204" pitchFamily="34" charset="0"/>
              </a:rPr>
              <a:t>VB10.2210 – T cell candidate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086FCC1-AB93-4186-B042-C8D5D145C3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936" y="3131027"/>
            <a:ext cx="109495" cy="225377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B82EF6E-5678-4FD5-9ED7-BA7195DEA0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123" y="3131026"/>
            <a:ext cx="109495" cy="225377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8960853-2046-4C45-AA68-6481ED2BBDD7}"/>
              </a:ext>
            </a:extLst>
          </p:cNvPr>
          <p:cNvSpPr txBox="1"/>
          <p:nvPr/>
        </p:nvSpPr>
        <p:spPr>
          <a:xfrm>
            <a:off x="4429684" y="2275350"/>
            <a:ext cx="319753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200"/>
              <a:t>RBD vaccine tailored to the B1.351 (Beta) </a:t>
            </a:r>
            <a:r>
              <a:rPr lang="en-US" sz="1200" err="1"/>
              <a:t>VoC</a:t>
            </a:r>
            <a:r>
              <a:rPr lang="en-US" sz="1200"/>
              <a:t> to generate cross-neutralizing RBD-specific antibody and T cell immunity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7668CB1-AA9F-44BF-B050-8C10F468FD1E}"/>
              </a:ext>
            </a:extLst>
          </p:cNvPr>
          <p:cNvSpPr txBox="1"/>
          <p:nvPr/>
        </p:nvSpPr>
        <p:spPr>
          <a:xfrm>
            <a:off x="8239684" y="2275350"/>
            <a:ext cx="3197530" cy="46166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200"/>
              <a:t>T-cell epitope vaccine inducing broadly protective T cell responses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FE9C483-4865-4987-825C-7F4638B36C50}"/>
              </a:ext>
            </a:extLst>
          </p:cNvPr>
          <p:cNvSpPr txBox="1"/>
          <p:nvPr/>
        </p:nvSpPr>
        <p:spPr>
          <a:xfrm>
            <a:off x="6626009" y="3347118"/>
            <a:ext cx="1131482" cy="24622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GB" sz="1000" b="1">
                <a:latin typeface="+mj-lt"/>
              </a:rPr>
              <a:t>Targeting unit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C30A396-680F-4307-AAFE-880105D8A8C8}"/>
              </a:ext>
            </a:extLst>
          </p:cNvPr>
          <p:cNvSpPr txBox="1"/>
          <p:nvPr/>
        </p:nvSpPr>
        <p:spPr>
          <a:xfrm>
            <a:off x="6626009" y="3847498"/>
            <a:ext cx="1251166" cy="24622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GB" sz="1000" b="1">
                <a:latin typeface="+mj-lt"/>
              </a:rPr>
              <a:t>Dimerization unit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C03A5B8-021B-40E9-9AD2-0F0F27B67DE9}"/>
              </a:ext>
            </a:extLst>
          </p:cNvPr>
          <p:cNvSpPr txBox="1"/>
          <p:nvPr/>
        </p:nvSpPr>
        <p:spPr>
          <a:xfrm>
            <a:off x="6626009" y="4199224"/>
            <a:ext cx="1131482" cy="73353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1000" b="1">
                <a:latin typeface="+mj-lt"/>
              </a:rPr>
              <a:t>Antigen unit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1000"/>
              <a:t>B1.351 </a:t>
            </a:r>
            <a:r>
              <a:rPr lang="en-US" sz="1000" err="1"/>
              <a:t>VoC</a:t>
            </a:r>
            <a:r>
              <a:rPr lang="en-US" sz="1000"/>
              <a:t> RBD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750"/>
              <a:t>K417N, E484K and</a:t>
            </a:r>
            <a:br>
              <a:rPr lang="en-US" sz="750"/>
            </a:br>
            <a:r>
              <a:rPr lang="en-US" sz="750"/>
              <a:t>N501Y mutations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31078B4-37F0-47EE-86F7-7020A05CAB06}"/>
              </a:ext>
            </a:extLst>
          </p:cNvPr>
          <p:cNvSpPr txBox="1"/>
          <p:nvPr/>
        </p:nvSpPr>
        <p:spPr>
          <a:xfrm>
            <a:off x="10376985" y="3347118"/>
            <a:ext cx="1131482" cy="24622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GB" sz="1000" b="1">
                <a:latin typeface="+mj-lt"/>
              </a:rPr>
              <a:t>Targeting unit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D82EFFB-43AB-44AA-94BA-6E4D0707604C}"/>
              </a:ext>
            </a:extLst>
          </p:cNvPr>
          <p:cNvSpPr txBox="1"/>
          <p:nvPr/>
        </p:nvSpPr>
        <p:spPr>
          <a:xfrm>
            <a:off x="10376985" y="3847498"/>
            <a:ext cx="1284180" cy="24622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GB" sz="1000" b="1">
                <a:latin typeface="+mj-lt"/>
              </a:rPr>
              <a:t>Dimerization unit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461309C-DF92-4047-B072-8571724C0010}"/>
              </a:ext>
            </a:extLst>
          </p:cNvPr>
          <p:cNvSpPr txBox="1"/>
          <p:nvPr/>
        </p:nvSpPr>
        <p:spPr>
          <a:xfrm>
            <a:off x="10376985" y="4199224"/>
            <a:ext cx="1131482" cy="1015663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000" b="1">
                <a:latin typeface="+mj-lt"/>
              </a:rPr>
              <a:t>Antigen unit</a:t>
            </a:r>
          </a:p>
          <a:p>
            <a:r>
              <a:rPr lang="en-US" sz="1000"/>
              <a:t>Validated T </a:t>
            </a:r>
            <a:br>
              <a:rPr lang="en-US" sz="1000"/>
            </a:br>
            <a:r>
              <a:rPr lang="en-US" sz="1000"/>
              <a:t>cell epitopes identified </a:t>
            </a:r>
            <a:br>
              <a:rPr lang="en-US" sz="1000"/>
            </a:br>
            <a:r>
              <a:rPr lang="en-US" sz="1000"/>
              <a:t>by Adaptive Biotechnologies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498E16B-A260-6D49-8D87-ED351FDD08DC}"/>
              </a:ext>
            </a:extLst>
          </p:cNvPr>
          <p:cNvGrpSpPr>
            <a:grpSpLocks noChangeAspect="1"/>
          </p:cNvGrpSpPr>
          <p:nvPr/>
        </p:nvGrpSpPr>
        <p:grpSpPr>
          <a:xfrm>
            <a:off x="4632078" y="3109482"/>
            <a:ext cx="2376418" cy="2376000"/>
            <a:chOff x="5202538" y="506636"/>
            <a:chExt cx="2717075" cy="2717075"/>
          </a:xfrm>
        </p:grpSpPr>
        <p:pic>
          <p:nvPicPr>
            <p:cNvPr id="42" name="Graphic 41">
              <a:extLst>
                <a:ext uri="{FF2B5EF4-FFF2-40B4-BE49-F238E27FC236}">
                  <a16:creationId xmlns:a16="http://schemas.microsoft.com/office/drawing/2014/main" id="{898CB6C2-D6D0-9549-8142-4F9BA5F103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202538" y="506636"/>
              <a:ext cx="2717075" cy="2717075"/>
            </a:xfrm>
            <a:prstGeom prst="rect">
              <a:avLst/>
            </a:prstGeom>
          </p:spPr>
        </p:pic>
        <p:pic>
          <p:nvPicPr>
            <p:cNvPr id="43" name="Graphic 42">
              <a:extLst>
                <a:ext uri="{FF2B5EF4-FFF2-40B4-BE49-F238E27FC236}">
                  <a16:creationId xmlns:a16="http://schemas.microsoft.com/office/drawing/2014/main" id="{C09382D7-9D72-5F41-BEAF-7483776930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050396" y="2814928"/>
              <a:ext cx="150713" cy="150713"/>
            </a:xfrm>
            <a:prstGeom prst="rect">
              <a:avLst/>
            </a:prstGeom>
          </p:spPr>
        </p:pic>
        <p:pic>
          <p:nvPicPr>
            <p:cNvPr id="44" name="Graphic 43">
              <a:extLst>
                <a:ext uri="{FF2B5EF4-FFF2-40B4-BE49-F238E27FC236}">
                  <a16:creationId xmlns:a16="http://schemas.microsoft.com/office/drawing/2014/main" id="{62329799-E484-A74A-9548-FBF844FE0E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925237" y="2814928"/>
              <a:ext cx="150713" cy="150713"/>
            </a:xfrm>
            <a:prstGeom prst="rect">
              <a:avLst/>
            </a:prstGeom>
          </p:spPr>
        </p:pic>
        <p:pic>
          <p:nvPicPr>
            <p:cNvPr id="45" name="Graphic 44">
              <a:extLst>
                <a:ext uri="{FF2B5EF4-FFF2-40B4-BE49-F238E27FC236}">
                  <a16:creationId xmlns:a16="http://schemas.microsoft.com/office/drawing/2014/main" id="{90666601-FB4A-7347-B4CC-B17D280B4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023498" y="2971753"/>
              <a:ext cx="204509" cy="136339"/>
            </a:xfrm>
            <a:prstGeom prst="rect">
              <a:avLst/>
            </a:prstGeom>
          </p:spPr>
        </p:pic>
        <p:pic>
          <p:nvPicPr>
            <p:cNvPr id="46" name="Graphic 45">
              <a:extLst>
                <a:ext uri="{FF2B5EF4-FFF2-40B4-BE49-F238E27FC236}">
                  <a16:creationId xmlns:a16="http://schemas.microsoft.com/office/drawing/2014/main" id="{8B0F407A-7261-084C-AEA6-A4282A3BB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896762" y="2971753"/>
              <a:ext cx="204509" cy="136339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C8E083DF-11B7-F84A-8D97-F2D256EEB837}"/>
              </a:ext>
            </a:extLst>
          </p:cNvPr>
          <p:cNvGrpSpPr>
            <a:grpSpLocks noChangeAspect="1"/>
          </p:cNvGrpSpPr>
          <p:nvPr/>
        </p:nvGrpSpPr>
        <p:grpSpPr>
          <a:xfrm>
            <a:off x="8390801" y="3109482"/>
            <a:ext cx="2375191" cy="2376000"/>
            <a:chOff x="4330396" y="3414068"/>
            <a:chExt cx="2717075" cy="2717075"/>
          </a:xfrm>
        </p:grpSpPr>
        <p:pic>
          <p:nvPicPr>
            <p:cNvPr id="54" name="Graphic 53">
              <a:extLst>
                <a:ext uri="{FF2B5EF4-FFF2-40B4-BE49-F238E27FC236}">
                  <a16:creationId xmlns:a16="http://schemas.microsoft.com/office/drawing/2014/main" id="{82E5B568-D228-B543-907A-E25321EA27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330396" y="3414068"/>
              <a:ext cx="2717075" cy="2717075"/>
            </a:xfrm>
            <a:prstGeom prst="rect">
              <a:avLst/>
            </a:prstGeom>
          </p:spPr>
        </p:pic>
        <p:pic>
          <p:nvPicPr>
            <p:cNvPr id="55" name="Graphic 54">
              <a:extLst>
                <a:ext uri="{FF2B5EF4-FFF2-40B4-BE49-F238E27FC236}">
                  <a16:creationId xmlns:a16="http://schemas.microsoft.com/office/drawing/2014/main" id="{7520F8CC-6BE0-4E4A-A62E-012EDD408FC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185430" y="5878803"/>
              <a:ext cx="135362" cy="135362"/>
            </a:xfrm>
            <a:prstGeom prst="rect">
              <a:avLst/>
            </a:prstGeom>
          </p:spPr>
        </p:pic>
        <p:pic>
          <p:nvPicPr>
            <p:cNvPr id="56" name="Graphic 55">
              <a:extLst>
                <a:ext uri="{FF2B5EF4-FFF2-40B4-BE49-F238E27FC236}">
                  <a16:creationId xmlns:a16="http://schemas.microsoft.com/office/drawing/2014/main" id="{FEFFE3DA-FD66-1E48-822C-E15FDD267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060058" y="5873812"/>
              <a:ext cx="135362" cy="135362"/>
            </a:xfrm>
            <a:prstGeom prst="rect">
              <a:avLst/>
            </a:prstGeom>
          </p:spPr>
        </p:pic>
        <p:pic>
          <p:nvPicPr>
            <p:cNvPr id="57" name="Graphic 56">
              <a:extLst>
                <a:ext uri="{FF2B5EF4-FFF2-40B4-BE49-F238E27FC236}">
                  <a16:creationId xmlns:a16="http://schemas.microsoft.com/office/drawing/2014/main" id="{936649A6-A90E-1345-B499-B2CA7B9383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5182038" y="5724748"/>
              <a:ext cx="142147" cy="142147"/>
            </a:xfrm>
            <a:prstGeom prst="rect">
              <a:avLst/>
            </a:prstGeom>
          </p:spPr>
        </p:pic>
        <p:pic>
          <p:nvPicPr>
            <p:cNvPr id="58" name="Graphic 57">
              <a:extLst>
                <a:ext uri="{FF2B5EF4-FFF2-40B4-BE49-F238E27FC236}">
                  <a16:creationId xmlns:a16="http://schemas.microsoft.com/office/drawing/2014/main" id="{7E36BCBB-38F1-3F49-9C3B-3C9E6709BC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056666" y="5724748"/>
              <a:ext cx="142147" cy="1421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378070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9332BDB0-6D60-4843-B1A5-FF5D1C2BEFA1}"/>
              </a:ext>
            </a:extLst>
          </p:cNvPr>
          <p:cNvSpPr/>
          <p:nvPr/>
        </p:nvSpPr>
        <p:spPr>
          <a:xfrm>
            <a:off x="526773" y="1910081"/>
            <a:ext cx="5436705" cy="4306845"/>
          </a:xfrm>
          <a:prstGeom prst="rect">
            <a:avLst/>
          </a:prstGeom>
          <a:noFill/>
          <a:ln w="19050">
            <a:gradFill>
              <a:gsLst>
                <a:gs pos="0">
                  <a:schemeClr val="accent2"/>
                </a:gs>
                <a:gs pos="100000">
                  <a:srgbClr val="D262A1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13A2F3-CC67-2E4E-A707-117BC41F6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08000" y="6549676"/>
            <a:ext cx="4114800" cy="144000"/>
          </a:xfrm>
        </p:spPr>
        <p:txBody>
          <a:bodyPr/>
          <a:lstStyle/>
          <a:p>
            <a:r>
              <a:rPr lang="en-GB"/>
              <a:t>Corporate Overview | Non-confidential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1634CD-6653-B14E-8303-AC137B57D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9690" y="6549676"/>
            <a:ext cx="2743200" cy="144000"/>
          </a:xfrm>
        </p:spPr>
        <p:txBody>
          <a:bodyPr/>
          <a:lstStyle/>
          <a:p>
            <a:fld id="{4F13C495-A01E-4456-AD3E-E0B4E3CA8374}" type="slidenum">
              <a:rPr lang="en-GB" smtClean="0"/>
              <a:pPr/>
              <a:t>23</a:t>
            </a:fld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9558DF1-5BDD-A84C-92AA-5B0DEF80613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6773" y="1910081"/>
            <a:ext cx="5445399" cy="30480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rgbClr val="D262A0"/>
              </a:gs>
            </a:gsLst>
          </a:gradFill>
          <a:ln w="38100">
            <a:noFill/>
          </a:ln>
        </p:spPr>
        <p:txBody>
          <a:bodyPr tIns="36000"/>
          <a:lstStyle/>
          <a:p>
            <a:r>
              <a:rPr lang="en-US" sz="1200" cap="all"/>
              <a:t>Beta – South African </a:t>
            </a:r>
            <a:r>
              <a:rPr lang="en-US" sz="1200" cap="all" err="1"/>
              <a:t>VoC</a:t>
            </a:r>
            <a:r>
              <a:rPr lang="en-US" sz="1200" cap="all"/>
              <a:t> (</a:t>
            </a:r>
            <a:r>
              <a:rPr lang="en-US" sz="1200" cap="all" err="1"/>
              <a:t>Pseudovirus</a:t>
            </a:r>
            <a:r>
              <a:rPr lang="en-US" sz="1200" cap="all"/>
              <a:t> neutralization assay)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ED623F-01E1-C943-A4C0-DC586A0D9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877" y="462443"/>
            <a:ext cx="11165288" cy="360000"/>
          </a:xfrm>
        </p:spPr>
        <p:txBody>
          <a:bodyPr/>
          <a:lstStyle/>
          <a:p>
            <a:r>
              <a:rPr lang="en-US"/>
              <a:t>RBD candidate VB10.2129 induces potent virus</a:t>
            </a:r>
            <a:br>
              <a:rPr lang="en-US"/>
            </a:br>
            <a:r>
              <a:rPr lang="en-US"/>
              <a:t>neutralization responses across </a:t>
            </a:r>
            <a:r>
              <a:rPr lang="en-US" err="1"/>
              <a:t>VoC</a:t>
            </a:r>
            <a:r>
              <a:rPr lang="en-US"/>
              <a:t> 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042710B-A335-460A-955F-FF3C8BDF261D}"/>
              </a:ext>
            </a:extLst>
          </p:cNvPr>
          <p:cNvSpPr/>
          <p:nvPr/>
        </p:nvSpPr>
        <p:spPr>
          <a:xfrm>
            <a:off x="6227491" y="1910081"/>
            <a:ext cx="2593487" cy="2085449"/>
          </a:xfrm>
          <a:prstGeom prst="rect">
            <a:avLst/>
          </a:prstGeom>
          <a:noFill/>
          <a:ln w="19050">
            <a:gradFill>
              <a:gsLst>
                <a:gs pos="0">
                  <a:srgbClr val="D4649B"/>
                </a:gs>
                <a:gs pos="100000">
                  <a:srgbClr val="EA6B6D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5B967CFA-3FE1-4ECF-9B03-19084D34DD87}"/>
              </a:ext>
            </a:extLst>
          </p:cNvPr>
          <p:cNvSpPr txBox="1">
            <a:spLocks/>
          </p:cNvSpPr>
          <p:nvPr/>
        </p:nvSpPr>
        <p:spPr>
          <a:xfrm>
            <a:off x="6227492" y="1910081"/>
            <a:ext cx="2597634" cy="304800"/>
          </a:xfrm>
          <a:prstGeom prst="rect">
            <a:avLst/>
          </a:prstGeom>
          <a:gradFill>
            <a:gsLst>
              <a:gs pos="0">
                <a:srgbClr val="D4649C"/>
              </a:gs>
              <a:gs pos="100000">
                <a:srgbClr val="E96B6E"/>
              </a:gs>
            </a:gsLst>
            <a:lin ang="0" scaled="0"/>
          </a:gradFill>
          <a:ln w="38100">
            <a:noFill/>
          </a:ln>
        </p:spPr>
        <p:txBody>
          <a:bodyPr vert="horz" lIns="0" tIns="3600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Teko Light" panose="02000000000000000000" pitchFamily="2" charset="77"/>
                <a:ea typeface="+mn-ea"/>
                <a:cs typeface="Teko Light" panose="02000000000000000000" pitchFamily="2" charset="77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 i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252000" indent="-252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Font typeface="Wingdings" panose="05000000000000000000" pitchFamily="2" charset="2"/>
              <a:buChar char=""/>
              <a:defRPr sz="15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503238" indent="-2508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Font typeface="Wingdings" panose="05000000000000000000" pitchFamily="2" charset="2"/>
              <a:buChar char="w"/>
              <a:defRPr sz="15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cap="all" spc="-50">
                <a:latin typeface="Arial" panose="020B0604020202020204" pitchFamily="34" charset="0"/>
                <a:cs typeface="Arial" panose="020B0604020202020204" pitchFamily="34" charset="0"/>
              </a:rPr>
              <a:t>Wuhan (Original strain)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A5EBE85-423E-4F53-9C61-9D25506B68AA}"/>
              </a:ext>
            </a:extLst>
          </p:cNvPr>
          <p:cNvSpPr/>
          <p:nvPr/>
        </p:nvSpPr>
        <p:spPr>
          <a:xfrm>
            <a:off x="6227491" y="4147930"/>
            <a:ext cx="2593487" cy="2065367"/>
          </a:xfrm>
          <a:prstGeom prst="rect">
            <a:avLst/>
          </a:prstGeom>
          <a:noFill/>
          <a:ln w="19050">
            <a:gradFill>
              <a:gsLst>
                <a:gs pos="0">
                  <a:srgbClr val="D4649B"/>
                </a:gs>
                <a:gs pos="100000">
                  <a:srgbClr val="EA6B6D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6B62184E-0C76-4C5A-B4CA-1279EA559A5D}"/>
              </a:ext>
            </a:extLst>
          </p:cNvPr>
          <p:cNvSpPr txBox="1">
            <a:spLocks/>
          </p:cNvSpPr>
          <p:nvPr/>
        </p:nvSpPr>
        <p:spPr>
          <a:xfrm>
            <a:off x="6227492" y="4147930"/>
            <a:ext cx="2597634" cy="304800"/>
          </a:xfrm>
          <a:prstGeom prst="rect">
            <a:avLst/>
          </a:prstGeom>
          <a:gradFill>
            <a:gsLst>
              <a:gs pos="0">
                <a:srgbClr val="D4649C"/>
              </a:gs>
              <a:gs pos="100000">
                <a:srgbClr val="E96B6E"/>
              </a:gs>
            </a:gsLst>
            <a:lin ang="0" scaled="0"/>
          </a:gradFill>
          <a:ln w="38100">
            <a:noFill/>
          </a:ln>
        </p:spPr>
        <p:txBody>
          <a:bodyPr vert="horz" lIns="0" tIns="3600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Teko Light" panose="02000000000000000000" pitchFamily="2" charset="77"/>
                <a:ea typeface="+mn-ea"/>
                <a:cs typeface="Teko Light" panose="02000000000000000000" pitchFamily="2" charset="77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 i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252000" indent="-252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Font typeface="Wingdings" panose="05000000000000000000" pitchFamily="2" charset="2"/>
              <a:buChar char=""/>
              <a:defRPr sz="15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503238" indent="-2508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Font typeface="Wingdings" panose="05000000000000000000" pitchFamily="2" charset="2"/>
              <a:buChar char="w"/>
              <a:defRPr sz="15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cap="all" spc="-50">
                <a:latin typeface="Arial" panose="020B0604020202020204" pitchFamily="34" charset="0"/>
                <a:cs typeface="Arial" panose="020B0604020202020204" pitchFamily="34" charset="0"/>
              </a:rPr>
              <a:t>Gamma (Brazilian </a:t>
            </a:r>
            <a:r>
              <a:rPr lang="en-US" sz="1200" cap="all" spc="-50" err="1">
                <a:latin typeface="Arial" panose="020B0604020202020204" pitchFamily="34" charset="0"/>
                <a:cs typeface="Arial" panose="020B0604020202020204" pitchFamily="34" charset="0"/>
              </a:rPr>
              <a:t>VoC</a:t>
            </a:r>
            <a:r>
              <a:rPr lang="en-US" sz="1200" cap="all" spc="-5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76F349C-77E3-48E8-87B6-CF6D674E5BE7}"/>
              </a:ext>
            </a:extLst>
          </p:cNvPr>
          <p:cNvSpPr/>
          <p:nvPr/>
        </p:nvSpPr>
        <p:spPr>
          <a:xfrm>
            <a:off x="9084990" y="1910081"/>
            <a:ext cx="2593487" cy="2085449"/>
          </a:xfrm>
          <a:prstGeom prst="rect">
            <a:avLst/>
          </a:prstGeom>
          <a:noFill/>
          <a:ln w="19050">
            <a:gradFill>
              <a:gsLst>
                <a:gs pos="0">
                  <a:srgbClr val="E96A68"/>
                </a:gs>
                <a:gs pos="100000">
                  <a:schemeClr val="accent1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A37A87E8-DB1C-450C-AA62-341E24AE20AB}"/>
              </a:ext>
            </a:extLst>
          </p:cNvPr>
          <p:cNvSpPr txBox="1">
            <a:spLocks/>
          </p:cNvSpPr>
          <p:nvPr/>
        </p:nvSpPr>
        <p:spPr>
          <a:xfrm>
            <a:off x="9084991" y="1910081"/>
            <a:ext cx="2597634" cy="304800"/>
          </a:xfrm>
          <a:prstGeom prst="rect">
            <a:avLst/>
          </a:prstGeom>
          <a:gradFill>
            <a:gsLst>
              <a:gs pos="0">
                <a:srgbClr val="E96A68"/>
              </a:gs>
              <a:gs pos="100000">
                <a:schemeClr val="accent1"/>
              </a:gs>
            </a:gsLst>
            <a:lin ang="0" scaled="0"/>
          </a:gradFill>
          <a:ln w="38100">
            <a:noFill/>
          </a:ln>
        </p:spPr>
        <p:txBody>
          <a:bodyPr vert="horz" lIns="0" tIns="3600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Teko Light" panose="02000000000000000000" pitchFamily="2" charset="77"/>
                <a:ea typeface="+mn-ea"/>
                <a:cs typeface="Teko Light" panose="02000000000000000000" pitchFamily="2" charset="77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 i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252000" indent="-252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Font typeface="Wingdings" panose="05000000000000000000" pitchFamily="2" charset="2"/>
              <a:buChar char=""/>
              <a:defRPr sz="15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503238" indent="-2508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Font typeface="Wingdings" panose="05000000000000000000" pitchFamily="2" charset="2"/>
              <a:buChar char="w"/>
              <a:defRPr sz="15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cap="all" spc="-50">
                <a:latin typeface="Arial" panose="020B0604020202020204" pitchFamily="34" charset="0"/>
                <a:cs typeface="Arial" panose="020B0604020202020204" pitchFamily="34" charset="0"/>
              </a:rPr>
              <a:t>Alpha (UK </a:t>
            </a:r>
            <a:r>
              <a:rPr lang="en-US" sz="1200" cap="all" spc="-50" err="1">
                <a:latin typeface="Arial" panose="020B0604020202020204" pitchFamily="34" charset="0"/>
                <a:cs typeface="Arial" panose="020B0604020202020204" pitchFamily="34" charset="0"/>
              </a:rPr>
              <a:t>VoC</a:t>
            </a:r>
            <a:r>
              <a:rPr lang="en-US" sz="1200" cap="all" spc="-5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19" name="Picture 18" descr="A picture containing bar chart&#10;&#10;Description automatically generated">
            <a:extLst>
              <a:ext uri="{FF2B5EF4-FFF2-40B4-BE49-F238E27FC236}">
                <a16:creationId xmlns:a16="http://schemas.microsoft.com/office/drawing/2014/main" id="{77A8CB93-175D-457A-A468-B92B6250EA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06" y="2862501"/>
            <a:ext cx="5301291" cy="2607819"/>
          </a:xfrm>
          <a:prstGeom prst="rect">
            <a:avLst/>
          </a:prstGeom>
        </p:spPr>
      </p:pic>
      <p:pic>
        <p:nvPicPr>
          <p:cNvPr id="21" name="Picture 20" descr="Chart&#10;&#10;Description automatically generated">
            <a:extLst>
              <a:ext uri="{FF2B5EF4-FFF2-40B4-BE49-F238E27FC236}">
                <a16:creationId xmlns:a16="http://schemas.microsoft.com/office/drawing/2014/main" id="{47732FF4-E6B1-4548-B714-9FED8C0EF1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434" y="2322510"/>
            <a:ext cx="2533604" cy="1609910"/>
          </a:xfrm>
          <a:prstGeom prst="rect">
            <a:avLst/>
          </a:prstGeom>
        </p:spPr>
      </p:pic>
      <p:pic>
        <p:nvPicPr>
          <p:cNvPr id="24" name="Picture 23" descr="Chart&#10;&#10;Description automatically generated">
            <a:extLst>
              <a:ext uri="{FF2B5EF4-FFF2-40B4-BE49-F238E27FC236}">
                <a16:creationId xmlns:a16="http://schemas.microsoft.com/office/drawing/2014/main" id="{A73DFC50-1493-49F3-83F3-C65C566A9D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9346" y="2322510"/>
            <a:ext cx="2533604" cy="1609910"/>
          </a:xfrm>
          <a:prstGeom prst="rect">
            <a:avLst/>
          </a:prstGeom>
        </p:spPr>
      </p:pic>
      <p:pic>
        <p:nvPicPr>
          <p:cNvPr id="26" name="Picture 25" descr="Chart&#10;&#10;Description automatically generated">
            <a:extLst>
              <a:ext uri="{FF2B5EF4-FFF2-40B4-BE49-F238E27FC236}">
                <a16:creationId xmlns:a16="http://schemas.microsoft.com/office/drawing/2014/main" id="{2B1B2E68-4CA6-4EBE-A8E8-779E0F7DA2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432" y="4546825"/>
            <a:ext cx="2533604" cy="16099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C283DCC-4539-4DF1-92C1-C02AC5FB59E0}"/>
              </a:ext>
            </a:extLst>
          </p:cNvPr>
          <p:cNvSpPr txBox="1"/>
          <p:nvPr/>
        </p:nvSpPr>
        <p:spPr>
          <a:xfrm>
            <a:off x="4732125" y="5123763"/>
            <a:ext cx="842962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50"/>
              <a:t>Human</a:t>
            </a:r>
            <a:br>
              <a:rPr lang="en-GB" sz="750"/>
            </a:br>
            <a:r>
              <a:rPr lang="en-GB" sz="750"/>
              <a:t>convalescent</a:t>
            </a:r>
            <a:br>
              <a:rPr lang="en-GB" sz="750"/>
            </a:br>
            <a:r>
              <a:rPr lang="en-GB" sz="750"/>
              <a:t>sera</a:t>
            </a:r>
            <a:endParaRPr lang="de-DE" sz="75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620F2CF-4C82-44D4-AD10-9D3883D6E2BE}"/>
              </a:ext>
            </a:extLst>
          </p:cNvPr>
          <p:cNvSpPr txBox="1"/>
          <p:nvPr/>
        </p:nvSpPr>
        <p:spPr>
          <a:xfrm>
            <a:off x="536199" y="6005548"/>
            <a:ext cx="3076882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/>
              <a:t>NT50: Neutralization titers that achieved 50% neutralization</a:t>
            </a:r>
            <a:endParaRPr lang="de-DE" sz="75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9CE282A0-C612-4E33-A4A4-25BC8B5C18E6}"/>
              </a:ext>
            </a:extLst>
          </p:cNvPr>
          <p:cNvSpPr txBox="1">
            <a:spLocks/>
          </p:cNvSpPr>
          <p:nvPr/>
        </p:nvSpPr>
        <p:spPr>
          <a:xfrm>
            <a:off x="9084990" y="4147930"/>
            <a:ext cx="2587900" cy="208544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252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Font typeface="Wingdings" panose="05000000000000000000" pitchFamily="2" charset="2"/>
              <a:buChar char="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03238" indent="-2508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Font typeface="Wingdings" panose="05000000000000000000" pitchFamily="2" charset="2"/>
              <a:buChar char="w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3"/>
            <a:r>
              <a:rPr lang="en-US"/>
              <a:t>Rapid onset of strong neutralizing antibody responses after a single vaccination</a:t>
            </a:r>
          </a:p>
          <a:p>
            <a:pPr lvl="3"/>
            <a:endParaRPr lang="en-US"/>
          </a:p>
          <a:p>
            <a:pPr lvl="3"/>
            <a:r>
              <a:rPr lang="en-US"/>
              <a:t>Cross-neutralization observed against all other variants tested</a:t>
            </a:r>
          </a:p>
          <a:p>
            <a:pPr lvl="3"/>
            <a:endParaRPr lang="en-US"/>
          </a:p>
          <a:p>
            <a:pPr lvl="3"/>
            <a:endParaRPr lang="en-US"/>
          </a:p>
          <a:p>
            <a:pPr lvl="3"/>
            <a:endParaRPr lang="en-US"/>
          </a:p>
          <a:p>
            <a:pPr lvl="3"/>
            <a:endParaRPr lang="en-US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C2C97556-12FC-4152-88C3-2486559A46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6942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9332BDB0-6D60-4843-B1A5-FF5D1C2BEFA1}"/>
              </a:ext>
            </a:extLst>
          </p:cNvPr>
          <p:cNvSpPr/>
          <p:nvPr/>
        </p:nvSpPr>
        <p:spPr>
          <a:xfrm>
            <a:off x="507603" y="1910081"/>
            <a:ext cx="7333004" cy="4282375"/>
          </a:xfrm>
          <a:prstGeom prst="rect">
            <a:avLst/>
          </a:prstGeom>
          <a:noFill/>
          <a:ln w="19050"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13A2F3-CC67-2E4E-A707-117BC41F6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08000" y="6549676"/>
            <a:ext cx="4114800" cy="144000"/>
          </a:xfrm>
        </p:spPr>
        <p:txBody>
          <a:bodyPr/>
          <a:lstStyle/>
          <a:p>
            <a:r>
              <a:rPr lang="en-GB"/>
              <a:t>Corporate Overview | Non-confidential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1634CD-6653-B14E-8303-AC137B57D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9690" y="6549676"/>
            <a:ext cx="2743200" cy="144000"/>
          </a:xfrm>
        </p:spPr>
        <p:txBody>
          <a:bodyPr/>
          <a:lstStyle/>
          <a:p>
            <a:fld id="{4F13C495-A01E-4456-AD3E-E0B4E3CA8374}" type="slidenum">
              <a:rPr lang="en-GB" smtClean="0"/>
              <a:pPr/>
              <a:t>24</a:t>
            </a:fld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9558DF1-5BDD-A84C-92AA-5B0DEF80613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95877" y="1910081"/>
            <a:ext cx="7344730" cy="30480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 w="38100">
            <a:noFill/>
          </a:ln>
        </p:spPr>
        <p:txBody>
          <a:bodyPr tIns="36000"/>
          <a:lstStyle/>
          <a:p>
            <a:endParaRPr lang="en-US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ED623F-01E1-C943-A4C0-DC586A0D9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877" y="462443"/>
            <a:ext cx="11165288" cy="360000"/>
          </a:xfrm>
        </p:spPr>
        <p:txBody>
          <a:bodyPr/>
          <a:lstStyle/>
          <a:p>
            <a:r>
              <a:rPr lang="en-US"/>
              <a:t>Strong immunogenicity of VB10.2210</a:t>
            </a:r>
            <a:br>
              <a:rPr lang="en-US"/>
            </a:br>
            <a:r>
              <a:rPr lang="en-US"/>
              <a:t>in 3 mouse models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86076CA6-ECCE-40AD-AD98-96428C3681FE}"/>
              </a:ext>
            </a:extLst>
          </p:cNvPr>
          <p:cNvSpPr txBox="1">
            <a:spLocks/>
          </p:cNvSpPr>
          <p:nvPr/>
        </p:nvSpPr>
        <p:spPr>
          <a:xfrm>
            <a:off x="2425146" y="3856385"/>
            <a:ext cx="1734379" cy="1863586"/>
          </a:xfrm>
          <a:prstGeom prst="rect">
            <a:avLst/>
          </a:prstGeom>
        </p:spPr>
        <p:txBody>
          <a:bodyPr lIns="0" numCol="1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252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Font typeface="Wingdings" panose="05000000000000000000" pitchFamily="2" charset="2"/>
              <a:buChar char="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03238" indent="-2508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Font typeface="Wingdings" panose="05000000000000000000" pitchFamily="2" charset="2"/>
              <a:buChar char="w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3" indent="0">
              <a:buNone/>
            </a:pPr>
            <a:r>
              <a:rPr lang="en-US" sz="1000">
                <a:latin typeface="+mj-lt"/>
              </a:rPr>
              <a:t>Animals</a:t>
            </a:r>
            <a:r>
              <a:rPr lang="en-US" sz="1000"/>
              <a:t> </a:t>
            </a:r>
            <a:br>
              <a:rPr lang="en-US" sz="1000"/>
            </a:br>
            <a:r>
              <a:rPr lang="en-US" sz="1000"/>
              <a:t>Transgenic mice expressing human HLA-A2</a:t>
            </a:r>
          </a:p>
          <a:p>
            <a:pPr marL="0" lvl="3" indent="0">
              <a:buNone/>
            </a:pPr>
            <a:r>
              <a:rPr lang="en-US" sz="1000">
                <a:latin typeface="+mj-lt"/>
              </a:rPr>
              <a:t>Dose</a:t>
            </a:r>
            <a:r>
              <a:rPr lang="en-US" sz="1000"/>
              <a:t> 50 µg </a:t>
            </a:r>
          </a:p>
          <a:p>
            <a:pPr marL="0" lvl="3" indent="0">
              <a:buNone/>
            </a:pPr>
            <a:r>
              <a:rPr lang="en-US" sz="1000">
                <a:latin typeface="+mj-lt"/>
              </a:rPr>
              <a:t>Recall peptides </a:t>
            </a:r>
            <a:br>
              <a:rPr lang="en-US" sz="1000">
                <a:latin typeface="+mj-lt"/>
              </a:rPr>
            </a:br>
            <a:r>
              <a:rPr lang="en-US" sz="1000"/>
              <a:t>Pools only for HLA-A2</a:t>
            </a:r>
            <a:br>
              <a:rPr lang="en-US" sz="1000"/>
            </a:br>
            <a:r>
              <a:rPr lang="en-US" sz="1000"/>
              <a:t>restricted epitopes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6128A6D8-06CF-4673-A6E7-579AD6D8CDE6}"/>
              </a:ext>
            </a:extLst>
          </p:cNvPr>
          <p:cNvSpPr txBox="1">
            <a:spLocks/>
          </p:cNvSpPr>
          <p:nvPr/>
        </p:nvSpPr>
        <p:spPr>
          <a:xfrm>
            <a:off x="6256161" y="3856385"/>
            <a:ext cx="1521210" cy="1863586"/>
          </a:xfrm>
          <a:prstGeom prst="rect">
            <a:avLst/>
          </a:prstGeom>
        </p:spPr>
        <p:txBody>
          <a:bodyPr lIns="0" numCol="1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252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Font typeface="Wingdings" panose="05000000000000000000" pitchFamily="2" charset="2"/>
              <a:buChar char="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03238" indent="-2508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Font typeface="Wingdings" panose="05000000000000000000" pitchFamily="2" charset="2"/>
              <a:buChar char="w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3" indent="0">
              <a:buNone/>
            </a:pPr>
            <a:r>
              <a:rPr lang="en-US" sz="1000">
                <a:latin typeface="+mj-lt"/>
              </a:rPr>
              <a:t>Animals </a:t>
            </a:r>
            <a:br>
              <a:rPr lang="en-US" sz="1000">
                <a:latin typeface="+mj-lt"/>
              </a:rPr>
            </a:br>
            <a:r>
              <a:rPr lang="en-US" sz="1000"/>
              <a:t>C57BL/6 and BALB/c </a:t>
            </a:r>
            <a:r>
              <a:rPr lang="en-US" sz="1000" err="1"/>
              <a:t>wt</a:t>
            </a:r>
            <a:endParaRPr lang="en-US" sz="1000"/>
          </a:p>
          <a:p>
            <a:pPr marL="0" lvl="3" indent="0">
              <a:buNone/>
            </a:pPr>
            <a:r>
              <a:rPr lang="en-US" sz="1000">
                <a:latin typeface="+mj-lt"/>
              </a:rPr>
              <a:t>Dose</a:t>
            </a:r>
            <a:r>
              <a:rPr lang="en-US" sz="1000"/>
              <a:t> 25 µg</a:t>
            </a:r>
          </a:p>
          <a:p>
            <a:pPr marL="0" lvl="3" indent="0">
              <a:buNone/>
            </a:pPr>
            <a:r>
              <a:rPr lang="en-US" sz="1000">
                <a:latin typeface="+mj-lt"/>
              </a:rPr>
              <a:t>Recall peptides </a:t>
            </a:r>
            <a:br>
              <a:rPr lang="en-US" sz="1000">
                <a:latin typeface="+mj-lt"/>
              </a:rPr>
            </a:br>
            <a:r>
              <a:rPr lang="en-US" sz="1000"/>
              <a:t>Pools overlapping all</a:t>
            </a:r>
            <a:br>
              <a:rPr lang="en-US" sz="1000"/>
            </a:br>
            <a:r>
              <a:rPr lang="en-US" sz="1000"/>
              <a:t>the epitopes included</a:t>
            </a:r>
            <a:br>
              <a:rPr lang="en-US" sz="1000"/>
            </a:br>
            <a:r>
              <a:rPr lang="en-US" sz="1000"/>
              <a:t>in the construct</a:t>
            </a:r>
          </a:p>
        </p:txBody>
      </p:sp>
      <p:pic>
        <p:nvPicPr>
          <p:cNvPr id="21" name="Picture 20" descr="Shape, rectangle&#10;&#10;Description automatically generated">
            <a:extLst>
              <a:ext uri="{FF2B5EF4-FFF2-40B4-BE49-F238E27FC236}">
                <a16:creationId xmlns:a16="http://schemas.microsoft.com/office/drawing/2014/main" id="{FA19E3DC-9C03-448B-94AD-39CDAAB435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64" y="2297166"/>
            <a:ext cx="5842527" cy="1086389"/>
          </a:xfrm>
          <a:prstGeom prst="rect">
            <a:avLst/>
          </a:prstGeom>
        </p:spPr>
      </p:pic>
      <p:pic>
        <p:nvPicPr>
          <p:cNvPr id="24" name="Picture 23" descr="A picture containing shape&#10;&#10;Description automatically generated">
            <a:extLst>
              <a:ext uri="{FF2B5EF4-FFF2-40B4-BE49-F238E27FC236}">
                <a16:creationId xmlns:a16="http://schemas.microsoft.com/office/drawing/2014/main" id="{D6360887-7DCB-45A1-ACA0-F1BF6B1EA2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71" y="3740775"/>
            <a:ext cx="1931282" cy="2400764"/>
          </a:xfrm>
          <a:prstGeom prst="rect">
            <a:avLst/>
          </a:prstGeom>
        </p:spPr>
      </p:pic>
      <p:pic>
        <p:nvPicPr>
          <p:cNvPr id="26" name="Picture 25" descr="Icon&#10;&#10;Description automatically generated">
            <a:extLst>
              <a:ext uri="{FF2B5EF4-FFF2-40B4-BE49-F238E27FC236}">
                <a16:creationId xmlns:a16="http://schemas.microsoft.com/office/drawing/2014/main" id="{3748552D-F82F-48C2-9041-94F160A6C8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314" y="3843527"/>
            <a:ext cx="1898559" cy="2270179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E74E4277-126B-40C0-8A3E-271307A8BCEB}"/>
              </a:ext>
            </a:extLst>
          </p:cNvPr>
          <p:cNvSpPr/>
          <p:nvPr/>
        </p:nvSpPr>
        <p:spPr>
          <a:xfrm>
            <a:off x="2047461" y="2912165"/>
            <a:ext cx="582904" cy="4202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CA8F168B-6CAD-419C-9DF0-B9B081667A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445" y="3005470"/>
            <a:ext cx="582904" cy="602384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22AC7CC8-3E4B-48F1-B830-FC97E3C8E783}"/>
              </a:ext>
            </a:extLst>
          </p:cNvPr>
          <p:cNvSpPr/>
          <p:nvPr/>
        </p:nvSpPr>
        <p:spPr>
          <a:xfrm>
            <a:off x="558471" y="2297167"/>
            <a:ext cx="1488990" cy="4850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7F7DEA71-5FEF-4F7C-AF29-3D886E0644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909" y="2341910"/>
            <a:ext cx="594892" cy="39559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5C663A2-477B-4450-B33B-A5B7B5526E72}"/>
              </a:ext>
            </a:extLst>
          </p:cNvPr>
          <p:cNvSpPr/>
          <p:nvPr/>
        </p:nvSpPr>
        <p:spPr>
          <a:xfrm rot="18830995">
            <a:off x="1118895" y="5720247"/>
            <a:ext cx="834734" cy="630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AF36E4C-054C-44E5-8C71-2A04B23F3754}"/>
              </a:ext>
            </a:extLst>
          </p:cNvPr>
          <p:cNvSpPr/>
          <p:nvPr/>
        </p:nvSpPr>
        <p:spPr>
          <a:xfrm rot="18830995">
            <a:off x="1318224" y="5838109"/>
            <a:ext cx="834734" cy="630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38B7372-6F8D-4984-8022-EA58607F4DAA}"/>
              </a:ext>
            </a:extLst>
          </p:cNvPr>
          <p:cNvSpPr/>
          <p:nvPr/>
        </p:nvSpPr>
        <p:spPr>
          <a:xfrm rot="18830995">
            <a:off x="1352877" y="5990542"/>
            <a:ext cx="62894" cy="1816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F5C7C73-7992-4DAA-AE84-34D395C78132}"/>
              </a:ext>
            </a:extLst>
          </p:cNvPr>
          <p:cNvSpPr/>
          <p:nvPr/>
        </p:nvSpPr>
        <p:spPr>
          <a:xfrm rot="18830995">
            <a:off x="1817017" y="5437198"/>
            <a:ext cx="105439" cy="2219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6E265A69-9CB2-4470-9911-80E40705503F}"/>
              </a:ext>
            </a:extLst>
          </p:cNvPr>
          <p:cNvSpPr/>
          <p:nvPr/>
        </p:nvSpPr>
        <p:spPr>
          <a:xfrm>
            <a:off x="967394" y="2798535"/>
            <a:ext cx="1008457" cy="5202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err="1">
                <a:solidFill>
                  <a:schemeClr val="tx1"/>
                </a:solidFill>
              </a:rPr>
              <a:t>Tg</a:t>
            </a:r>
            <a:r>
              <a:rPr lang="en-US" sz="900" b="1">
                <a:solidFill>
                  <a:schemeClr val="tx1"/>
                </a:solidFill>
              </a:rPr>
              <a:t> HLA-A2 BALB/c C57BL/6</a:t>
            </a:r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5C11F3D9-BDA9-42F0-9C91-695471F111AC}"/>
              </a:ext>
            </a:extLst>
          </p:cNvPr>
          <p:cNvSpPr/>
          <p:nvPr/>
        </p:nvSpPr>
        <p:spPr>
          <a:xfrm rot="18695952">
            <a:off x="1257371" y="5720772"/>
            <a:ext cx="792273" cy="1802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err="1">
                <a:solidFill>
                  <a:schemeClr val="tx1"/>
                </a:solidFill>
              </a:rPr>
              <a:t>Tg</a:t>
            </a:r>
            <a:r>
              <a:rPr lang="en-US" sz="900" b="1">
                <a:solidFill>
                  <a:schemeClr val="tx1"/>
                </a:solidFill>
              </a:rPr>
              <a:t> HLA-A2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C44809D5-B58F-46FA-8B04-CBF0EAEA1591}"/>
              </a:ext>
            </a:extLst>
          </p:cNvPr>
          <p:cNvSpPr txBox="1">
            <a:spLocks/>
          </p:cNvSpPr>
          <p:nvPr/>
        </p:nvSpPr>
        <p:spPr>
          <a:xfrm>
            <a:off x="8279452" y="1910081"/>
            <a:ext cx="3555652" cy="411137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252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Font typeface="Wingdings" panose="05000000000000000000" pitchFamily="2" charset="2"/>
              <a:buChar char="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03238" indent="-2508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Font typeface="Wingdings" panose="05000000000000000000" pitchFamily="2" charset="2"/>
              <a:buChar char="w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3"/>
            <a:r>
              <a:rPr lang="en-US"/>
              <a:t>VB10.2210 induces strong CD8 T cell responses post 1 vaccination against HLA-A2 specific epitopes in humanized HLA-A2 </a:t>
            </a:r>
            <a:r>
              <a:rPr lang="en-US" err="1"/>
              <a:t>tg</a:t>
            </a:r>
            <a:r>
              <a:rPr lang="en-US"/>
              <a:t> mice</a:t>
            </a:r>
          </a:p>
          <a:p>
            <a:pPr lvl="3"/>
            <a:r>
              <a:rPr lang="en-US"/>
              <a:t>The strong T cell responses observed in two additional mice models show the breadth of the T cell response independent of HLA selection</a:t>
            </a:r>
          </a:p>
        </p:txBody>
      </p:sp>
      <p:sp>
        <p:nvSpPr>
          <p:cNvPr id="11" name="Plassholder for tekst 10">
            <a:extLst>
              <a:ext uri="{FF2B5EF4-FFF2-40B4-BE49-F238E27FC236}">
                <a16:creationId xmlns:a16="http://schemas.microsoft.com/office/drawing/2014/main" id="{D02A174A-9F6D-47E4-9582-C1EA22BF4F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1864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0D48744-5621-4A9E-9471-ACD30F3D64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1251" y="2519681"/>
            <a:ext cx="4759229" cy="126215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30D5CE6-9B61-4B89-9753-E0C75658A0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55026" y="4344581"/>
            <a:ext cx="4759229" cy="126215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9332BDB0-6D60-4843-B1A5-FF5D1C2BEFA1}"/>
              </a:ext>
            </a:extLst>
          </p:cNvPr>
          <p:cNvSpPr/>
          <p:nvPr/>
        </p:nvSpPr>
        <p:spPr>
          <a:xfrm>
            <a:off x="3789575" y="1910081"/>
            <a:ext cx="7871589" cy="4306845"/>
          </a:xfrm>
          <a:prstGeom prst="rect">
            <a:avLst/>
          </a:prstGeom>
          <a:noFill/>
          <a:ln w="19050"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13A2F3-CC67-2E4E-A707-117BC41F6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08000" y="6549676"/>
            <a:ext cx="4114800" cy="144000"/>
          </a:xfrm>
        </p:spPr>
        <p:txBody>
          <a:bodyPr/>
          <a:lstStyle/>
          <a:p>
            <a:r>
              <a:rPr lang="en-GB"/>
              <a:t>Corporate Overview | Non-confidential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1634CD-6653-B14E-8303-AC137B57D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9690" y="6549676"/>
            <a:ext cx="2743200" cy="144000"/>
          </a:xfrm>
        </p:spPr>
        <p:txBody>
          <a:bodyPr/>
          <a:lstStyle/>
          <a:p>
            <a:fld id="{4F13C495-A01E-4456-AD3E-E0B4E3CA8374}" type="slidenum">
              <a:rPr lang="en-GB" smtClean="0"/>
              <a:pPr/>
              <a:t>25</a:t>
            </a:fld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9558DF1-5BDD-A84C-92AA-5B0DEF80613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89575" y="1910081"/>
            <a:ext cx="7883315" cy="30480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</a:gradFill>
          <a:ln w="38100">
            <a:noFill/>
          </a:ln>
        </p:spPr>
        <p:txBody>
          <a:bodyPr tIns="36000"/>
          <a:lstStyle/>
          <a:p>
            <a:r>
              <a:rPr lang="en-US"/>
              <a:t>VB-D-01 </a:t>
            </a:r>
            <a:r>
              <a:rPr lang="en-US" cap="all"/>
              <a:t>Trial design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ED623F-01E1-C943-A4C0-DC586A0D9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877" y="462443"/>
            <a:ext cx="11165288" cy="360000"/>
          </a:xfrm>
        </p:spPr>
        <p:txBody>
          <a:bodyPr/>
          <a:lstStyle/>
          <a:p>
            <a:r>
              <a:rPr lang="en-US"/>
              <a:t>VB-D-01 investigating two candidates as a booster</a:t>
            </a:r>
            <a:br>
              <a:rPr lang="en-US"/>
            </a:br>
            <a:r>
              <a:rPr lang="en-US"/>
              <a:t>in previously vaccinated subjects</a:t>
            </a:r>
          </a:p>
        </p:txBody>
      </p:sp>
      <p:pic>
        <p:nvPicPr>
          <p:cNvPr id="11" name="Picture 10" descr="Background pattern&#10;&#10;Description automatically generated">
            <a:extLst>
              <a:ext uri="{FF2B5EF4-FFF2-40B4-BE49-F238E27FC236}">
                <a16:creationId xmlns:a16="http://schemas.microsoft.com/office/drawing/2014/main" id="{84A87FB2-4CA8-4101-A48B-68B0021CD1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48" y="2436633"/>
            <a:ext cx="1942538" cy="2242454"/>
          </a:xfrm>
          <a:prstGeom prst="rect">
            <a:avLst/>
          </a:prstGeom>
        </p:spPr>
      </p:pic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D877F7F3-E1CF-4115-AC82-5CE05F123D4C}"/>
              </a:ext>
            </a:extLst>
          </p:cNvPr>
          <p:cNvSpPr txBox="1">
            <a:spLocks/>
          </p:cNvSpPr>
          <p:nvPr/>
        </p:nvSpPr>
        <p:spPr>
          <a:xfrm>
            <a:off x="4152237" y="2847722"/>
            <a:ext cx="937544" cy="616062"/>
          </a:xfrm>
          <a:prstGeom prst="rect">
            <a:avLst/>
          </a:prstGeom>
        </p:spPr>
        <p:txBody>
          <a:bodyPr lIns="0" numCol="1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252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Font typeface="Wingdings" panose="05000000000000000000" pitchFamily="2" charset="2"/>
              <a:buChar char="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03238" indent="-2508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Font typeface="Wingdings" panose="05000000000000000000" pitchFamily="2" charset="2"/>
              <a:buChar char="w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3" indent="0" algn="ctr">
              <a:buNone/>
            </a:pPr>
            <a:r>
              <a:rPr lang="en-GB" sz="1000">
                <a:solidFill>
                  <a:schemeClr val="bg1"/>
                </a:solidFill>
                <a:latin typeface="+mj-lt"/>
              </a:rPr>
              <a:t>Candidate 1:</a:t>
            </a:r>
            <a:br>
              <a:rPr lang="en-GB" sz="1000">
                <a:solidFill>
                  <a:schemeClr val="bg1"/>
                </a:solidFill>
                <a:latin typeface="+mj-lt"/>
              </a:rPr>
            </a:br>
            <a:r>
              <a:rPr lang="en-GB" sz="1000">
                <a:solidFill>
                  <a:schemeClr val="bg1"/>
                </a:solidFill>
              </a:rPr>
              <a:t>Healthy</a:t>
            </a:r>
            <a:br>
              <a:rPr lang="en-GB" sz="1000">
                <a:solidFill>
                  <a:schemeClr val="bg1"/>
                </a:solidFill>
              </a:rPr>
            </a:br>
            <a:r>
              <a:rPr lang="en-GB" sz="1000">
                <a:solidFill>
                  <a:schemeClr val="bg1"/>
                </a:solidFill>
              </a:rPr>
              <a:t>volunteers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E236C7B9-6B51-45CC-BFB0-E0B1B8CC1D32}"/>
              </a:ext>
            </a:extLst>
          </p:cNvPr>
          <p:cNvSpPr txBox="1">
            <a:spLocks/>
          </p:cNvSpPr>
          <p:nvPr/>
        </p:nvSpPr>
        <p:spPr>
          <a:xfrm>
            <a:off x="5349446" y="4679087"/>
            <a:ext cx="888338" cy="616062"/>
          </a:xfrm>
          <a:prstGeom prst="rect">
            <a:avLst/>
          </a:prstGeom>
        </p:spPr>
        <p:txBody>
          <a:bodyPr lIns="0" numCol="1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252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Font typeface="Wingdings" panose="05000000000000000000" pitchFamily="2" charset="2"/>
              <a:buChar char="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03238" indent="-2508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Font typeface="Wingdings" panose="05000000000000000000" pitchFamily="2" charset="2"/>
              <a:buChar char="w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3" indent="0" algn="ctr">
              <a:buNone/>
            </a:pPr>
            <a:r>
              <a:rPr lang="en-GB" sz="1000">
                <a:solidFill>
                  <a:schemeClr val="bg1"/>
                </a:solidFill>
                <a:latin typeface="+mj-lt"/>
              </a:rPr>
              <a:t>Candidate 2:</a:t>
            </a:r>
            <a:br>
              <a:rPr lang="en-GB" sz="1000">
                <a:solidFill>
                  <a:schemeClr val="bg1"/>
                </a:solidFill>
                <a:latin typeface="+mj-lt"/>
              </a:rPr>
            </a:br>
            <a:r>
              <a:rPr lang="en-GB" sz="1000">
                <a:solidFill>
                  <a:schemeClr val="bg1"/>
                </a:solidFill>
              </a:rPr>
              <a:t>Healthy</a:t>
            </a:r>
            <a:br>
              <a:rPr lang="en-GB" sz="1000">
                <a:solidFill>
                  <a:schemeClr val="bg1"/>
                </a:solidFill>
              </a:rPr>
            </a:br>
            <a:r>
              <a:rPr lang="en-GB" sz="1000">
                <a:solidFill>
                  <a:schemeClr val="bg1"/>
                </a:solidFill>
              </a:rPr>
              <a:t>volunteers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E2005A55-4779-4819-B4BE-DAAD16A08CB2}"/>
              </a:ext>
            </a:extLst>
          </p:cNvPr>
          <p:cNvSpPr txBox="1">
            <a:spLocks/>
          </p:cNvSpPr>
          <p:nvPr/>
        </p:nvSpPr>
        <p:spPr>
          <a:xfrm>
            <a:off x="5306832" y="2832482"/>
            <a:ext cx="984143" cy="616062"/>
          </a:xfrm>
          <a:prstGeom prst="rect">
            <a:avLst/>
          </a:prstGeom>
        </p:spPr>
        <p:txBody>
          <a:bodyPr lIns="0" numCol="1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252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Font typeface="Wingdings" panose="05000000000000000000" pitchFamily="2" charset="2"/>
              <a:buChar char="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03238" indent="-2508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Font typeface="Wingdings" panose="05000000000000000000" pitchFamily="2" charset="2"/>
              <a:buChar char="w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3" indent="0" algn="ctr">
              <a:buNone/>
            </a:pPr>
            <a:r>
              <a:rPr lang="en-GB" sz="1000"/>
              <a:t>Cohort 1: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AE75574B-10FB-4FDA-A1F1-3F0670FDD780}"/>
              </a:ext>
            </a:extLst>
          </p:cNvPr>
          <p:cNvSpPr txBox="1">
            <a:spLocks/>
          </p:cNvSpPr>
          <p:nvPr/>
        </p:nvSpPr>
        <p:spPr>
          <a:xfrm>
            <a:off x="7191321" y="2832482"/>
            <a:ext cx="984143" cy="616062"/>
          </a:xfrm>
          <a:prstGeom prst="rect">
            <a:avLst/>
          </a:prstGeom>
        </p:spPr>
        <p:txBody>
          <a:bodyPr lIns="0" numCol="1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252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Font typeface="Wingdings" panose="05000000000000000000" pitchFamily="2" charset="2"/>
              <a:buChar char="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03238" indent="-2508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Font typeface="Wingdings" panose="05000000000000000000" pitchFamily="2" charset="2"/>
              <a:buChar char="w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3" indent="0" algn="ctr">
              <a:buNone/>
            </a:pPr>
            <a:r>
              <a:rPr lang="en-GB" sz="1000"/>
              <a:t>Cohort 2: 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298A979A-29DF-4A70-9426-F6C3464B569D}"/>
              </a:ext>
            </a:extLst>
          </p:cNvPr>
          <p:cNvSpPr txBox="1">
            <a:spLocks/>
          </p:cNvSpPr>
          <p:nvPr/>
        </p:nvSpPr>
        <p:spPr>
          <a:xfrm>
            <a:off x="6504041" y="4662488"/>
            <a:ext cx="1063540" cy="616062"/>
          </a:xfrm>
          <a:prstGeom prst="rect">
            <a:avLst/>
          </a:prstGeom>
        </p:spPr>
        <p:txBody>
          <a:bodyPr lIns="0" numCol="1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252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Font typeface="Wingdings" panose="05000000000000000000" pitchFamily="2" charset="2"/>
              <a:buChar char="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03238" indent="-2508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Font typeface="Wingdings" panose="05000000000000000000" pitchFamily="2" charset="2"/>
              <a:buChar char="w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3" indent="0" algn="ctr">
              <a:buNone/>
            </a:pPr>
            <a:r>
              <a:rPr lang="en-GB" sz="1000"/>
              <a:t>Cohort 3: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4CD66C59-41DA-4F96-961C-4DBB23A0851D}"/>
              </a:ext>
            </a:extLst>
          </p:cNvPr>
          <p:cNvSpPr txBox="1">
            <a:spLocks/>
          </p:cNvSpPr>
          <p:nvPr/>
        </p:nvSpPr>
        <p:spPr>
          <a:xfrm>
            <a:off x="8388530" y="4662488"/>
            <a:ext cx="1063540" cy="616062"/>
          </a:xfrm>
          <a:prstGeom prst="rect">
            <a:avLst/>
          </a:prstGeom>
        </p:spPr>
        <p:txBody>
          <a:bodyPr lIns="0" numCol="1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252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Font typeface="Wingdings" panose="05000000000000000000" pitchFamily="2" charset="2"/>
              <a:buChar char="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03238" indent="-2508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Font typeface="Wingdings" panose="05000000000000000000" pitchFamily="2" charset="2"/>
              <a:buChar char="w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3" indent="0" algn="ctr">
              <a:buNone/>
            </a:pPr>
            <a:r>
              <a:rPr lang="en-GB" sz="1000"/>
              <a:t>Cohort 4: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64844F4A-E078-4B17-8A78-035178EE5143}"/>
              </a:ext>
            </a:extLst>
          </p:cNvPr>
          <p:cNvSpPr txBox="1">
            <a:spLocks/>
          </p:cNvSpPr>
          <p:nvPr/>
        </p:nvSpPr>
        <p:spPr>
          <a:xfrm>
            <a:off x="5790137" y="2394784"/>
            <a:ext cx="1401184" cy="616062"/>
          </a:xfrm>
          <a:prstGeom prst="rect">
            <a:avLst/>
          </a:prstGeom>
        </p:spPr>
        <p:txBody>
          <a:bodyPr lIns="0" tIns="0" numCol="1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252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Font typeface="Wingdings" panose="05000000000000000000" pitchFamily="2" charset="2"/>
              <a:buChar char="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03238" indent="-2508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Font typeface="Wingdings" panose="05000000000000000000" pitchFamily="2" charset="2"/>
              <a:buChar char="w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3" indent="0" algn="ctr">
              <a:buNone/>
            </a:pPr>
            <a:r>
              <a:rPr lang="en-GB" sz="900" cap="all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«RBD» Candidate</a:t>
            </a: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56DA8C0B-51D3-43DE-90B8-BD8018C6A6EA}"/>
              </a:ext>
            </a:extLst>
          </p:cNvPr>
          <p:cNvSpPr txBox="1">
            <a:spLocks/>
          </p:cNvSpPr>
          <p:nvPr/>
        </p:nvSpPr>
        <p:spPr>
          <a:xfrm>
            <a:off x="5039044" y="3320156"/>
            <a:ext cx="1401184" cy="616062"/>
          </a:xfrm>
          <a:prstGeom prst="rect">
            <a:avLst/>
          </a:prstGeom>
        </p:spPr>
        <p:txBody>
          <a:bodyPr lIns="0" tIns="0" numCol="1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252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Font typeface="Wingdings" panose="05000000000000000000" pitchFamily="2" charset="2"/>
              <a:buChar char="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03238" indent="-2508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Font typeface="Wingdings" panose="05000000000000000000" pitchFamily="2" charset="2"/>
              <a:buChar char="w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3" indent="0" algn="ctr">
              <a:buNone/>
            </a:pPr>
            <a:r>
              <a:rPr lang="en-GB" sz="900" cap="all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Dose escalation</a:t>
            </a:r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DCE14CF3-4E6E-4608-BF0B-00F69CCF54F2}"/>
              </a:ext>
            </a:extLst>
          </p:cNvPr>
          <p:cNvSpPr txBox="1">
            <a:spLocks/>
          </p:cNvSpPr>
          <p:nvPr/>
        </p:nvSpPr>
        <p:spPr>
          <a:xfrm>
            <a:off x="6423712" y="3320156"/>
            <a:ext cx="1401184" cy="616062"/>
          </a:xfrm>
          <a:prstGeom prst="rect">
            <a:avLst/>
          </a:prstGeom>
        </p:spPr>
        <p:txBody>
          <a:bodyPr lIns="0" tIns="0" numCol="1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252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Font typeface="Wingdings" panose="05000000000000000000" pitchFamily="2" charset="2"/>
              <a:buChar char="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03238" indent="-2508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Font typeface="Wingdings" panose="05000000000000000000" pitchFamily="2" charset="2"/>
              <a:buChar char="w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3" indent="0" algn="ctr">
              <a:buNone/>
            </a:pPr>
            <a:r>
              <a:rPr lang="en-GB" sz="900" cap="all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Expansion</a:t>
            </a:r>
          </a:p>
        </p:txBody>
      </p:sp>
      <p:sp>
        <p:nvSpPr>
          <p:cNvPr id="34" name="Text Placeholder 5">
            <a:extLst>
              <a:ext uri="{FF2B5EF4-FFF2-40B4-BE49-F238E27FC236}">
                <a16:creationId xmlns:a16="http://schemas.microsoft.com/office/drawing/2014/main" id="{0F254B80-79B3-4391-A523-F618E8F49182}"/>
              </a:ext>
            </a:extLst>
          </p:cNvPr>
          <p:cNvSpPr txBox="1">
            <a:spLocks/>
          </p:cNvSpPr>
          <p:nvPr/>
        </p:nvSpPr>
        <p:spPr>
          <a:xfrm>
            <a:off x="6413514" y="4218990"/>
            <a:ext cx="1401184" cy="616062"/>
          </a:xfrm>
          <a:prstGeom prst="rect">
            <a:avLst/>
          </a:prstGeom>
        </p:spPr>
        <p:txBody>
          <a:bodyPr lIns="0" tIns="0" numCol="1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252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Font typeface="Wingdings" panose="05000000000000000000" pitchFamily="2" charset="2"/>
              <a:buChar char="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03238" indent="-2508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Font typeface="Wingdings" panose="05000000000000000000" pitchFamily="2" charset="2"/>
              <a:buChar char="w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3" indent="0" algn="ctr">
              <a:buNone/>
            </a:pPr>
            <a:r>
              <a:rPr lang="en-GB" sz="900" cap="all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«T-Cell» Candidate</a:t>
            </a:r>
          </a:p>
        </p:txBody>
      </p:sp>
      <p:sp>
        <p:nvSpPr>
          <p:cNvPr id="35" name="Text Placeholder 5">
            <a:extLst>
              <a:ext uri="{FF2B5EF4-FFF2-40B4-BE49-F238E27FC236}">
                <a16:creationId xmlns:a16="http://schemas.microsoft.com/office/drawing/2014/main" id="{CD160CA2-6C44-4492-A621-4427B11CE306}"/>
              </a:ext>
            </a:extLst>
          </p:cNvPr>
          <p:cNvSpPr txBox="1">
            <a:spLocks/>
          </p:cNvSpPr>
          <p:nvPr/>
        </p:nvSpPr>
        <p:spPr>
          <a:xfrm>
            <a:off x="6242754" y="5146902"/>
            <a:ext cx="1401184" cy="616062"/>
          </a:xfrm>
          <a:prstGeom prst="rect">
            <a:avLst/>
          </a:prstGeom>
        </p:spPr>
        <p:txBody>
          <a:bodyPr lIns="0" tIns="0" numCol="1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252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Font typeface="Wingdings" panose="05000000000000000000" pitchFamily="2" charset="2"/>
              <a:buChar char="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03238" indent="-2508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Font typeface="Wingdings" panose="05000000000000000000" pitchFamily="2" charset="2"/>
              <a:buChar char="w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3" indent="0" algn="ctr">
              <a:buNone/>
            </a:pPr>
            <a:r>
              <a:rPr lang="en-GB" sz="900" cap="all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Dose escalation</a:t>
            </a:r>
          </a:p>
        </p:txBody>
      </p:sp>
      <p:sp>
        <p:nvSpPr>
          <p:cNvPr id="36" name="Text Placeholder 5">
            <a:extLst>
              <a:ext uri="{FF2B5EF4-FFF2-40B4-BE49-F238E27FC236}">
                <a16:creationId xmlns:a16="http://schemas.microsoft.com/office/drawing/2014/main" id="{E1A5E1B7-C02B-4DEE-8A78-AFC4B7F0B1C3}"/>
              </a:ext>
            </a:extLst>
          </p:cNvPr>
          <p:cNvSpPr txBox="1">
            <a:spLocks/>
          </p:cNvSpPr>
          <p:nvPr/>
        </p:nvSpPr>
        <p:spPr>
          <a:xfrm>
            <a:off x="7627422" y="5146902"/>
            <a:ext cx="1401184" cy="616062"/>
          </a:xfrm>
          <a:prstGeom prst="rect">
            <a:avLst/>
          </a:prstGeom>
        </p:spPr>
        <p:txBody>
          <a:bodyPr lIns="0" tIns="0" numCol="1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252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Font typeface="Wingdings" panose="05000000000000000000" pitchFamily="2" charset="2"/>
              <a:buChar char="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03238" indent="-2508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Font typeface="Wingdings" panose="05000000000000000000" pitchFamily="2" charset="2"/>
              <a:buChar char="w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3" indent="0" algn="ctr">
              <a:buNone/>
            </a:pPr>
            <a:r>
              <a:rPr lang="en-GB" sz="900" cap="all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Expansion</a:t>
            </a:r>
          </a:p>
        </p:txBody>
      </p:sp>
      <p:cxnSp>
        <p:nvCxnSpPr>
          <p:cNvPr id="8" name="Lige forbindelse 7">
            <a:extLst>
              <a:ext uri="{FF2B5EF4-FFF2-40B4-BE49-F238E27FC236}">
                <a16:creationId xmlns:a16="http://schemas.microsoft.com/office/drawing/2014/main" id="{59861FC7-EEF7-47EB-90BA-390D8028D56E}"/>
              </a:ext>
            </a:extLst>
          </p:cNvPr>
          <p:cNvCxnSpPr>
            <a:cxnSpLocks/>
          </p:cNvCxnSpPr>
          <p:nvPr/>
        </p:nvCxnSpPr>
        <p:spPr>
          <a:xfrm flipH="1">
            <a:off x="6157375" y="3442914"/>
            <a:ext cx="580991" cy="368407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Lige forbindelse 28">
            <a:extLst>
              <a:ext uri="{FF2B5EF4-FFF2-40B4-BE49-F238E27FC236}">
                <a16:creationId xmlns:a16="http://schemas.microsoft.com/office/drawing/2014/main" id="{7D0EAA97-51D6-40C3-B786-0DA564A7C2F9}"/>
              </a:ext>
            </a:extLst>
          </p:cNvPr>
          <p:cNvCxnSpPr>
            <a:cxnSpLocks/>
          </p:cNvCxnSpPr>
          <p:nvPr/>
        </p:nvCxnSpPr>
        <p:spPr>
          <a:xfrm flipH="1">
            <a:off x="7369816" y="5255891"/>
            <a:ext cx="580991" cy="368407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8614DDEF-725B-4FA3-8415-EA3368A6759B}"/>
              </a:ext>
            </a:extLst>
          </p:cNvPr>
          <p:cNvSpPr txBox="1">
            <a:spLocks/>
          </p:cNvSpPr>
          <p:nvPr/>
        </p:nvSpPr>
        <p:spPr>
          <a:xfrm>
            <a:off x="491524" y="1901684"/>
            <a:ext cx="3148798" cy="411137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252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Font typeface="Wingdings" panose="05000000000000000000" pitchFamily="2" charset="2"/>
              <a:buChar char="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03238" indent="-2508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Font typeface="Wingdings" panose="05000000000000000000" pitchFamily="2" charset="2"/>
              <a:buChar char="w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3"/>
            <a:r>
              <a:rPr lang="en-US" sz="1600"/>
              <a:t>A Phase 1/2, open label, dose escalation trial</a:t>
            </a:r>
          </a:p>
          <a:p>
            <a:pPr lvl="3"/>
            <a:endParaRPr lang="en-US" sz="1600"/>
          </a:p>
          <a:p>
            <a:pPr lvl="3"/>
            <a:r>
              <a:rPr lang="en-US" sz="1600"/>
              <a:t>First subject dosed Nov 3rd </a:t>
            </a:r>
          </a:p>
          <a:p>
            <a:pPr lvl="3"/>
            <a:endParaRPr lang="en-US" sz="1600"/>
          </a:p>
          <a:p>
            <a:pPr lvl="3"/>
            <a:r>
              <a:rPr lang="en-US" sz="1600"/>
              <a:t>Up to 160 subjects are planned</a:t>
            </a:r>
            <a:br>
              <a:rPr lang="en-US" sz="1600"/>
            </a:br>
            <a:r>
              <a:rPr lang="en-US" sz="1600"/>
              <a:t>to participate</a:t>
            </a:r>
          </a:p>
        </p:txBody>
      </p:sp>
    </p:spTree>
    <p:extLst>
      <p:ext uri="{BB962C8B-B14F-4D97-AF65-F5344CB8AC3E}">
        <p14:creationId xmlns:p14="http://schemas.microsoft.com/office/powerpoint/2010/main" val="22611534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218B719-EE6A-46DC-9491-A3D590A6B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08000" y="6549676"/>
            <a:ext cx="4114800" cy="144000"/>
          </a:xfrm>
        </p:spPr>
        <p:txBody>
          <a:bodyPr/>
          <a:lstStyle/>
          <a:p>
            <a:r>
              <a:rPr lang="en-GB"/>
              <a:t>Corporate Overview | Non-confidential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24F05906-DBAF-4A31-9299-3CE62DFE2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Thank you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09AD35-1846-41F4-97B7-B120D83EC9E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1406" y="386972"/>
            <a:ext cx="1551789" cy="77021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/>
              <a:t>Contact</a:t>
            </a:r>
          </a:p>
          <a:p>
            <a:pPr lvl="1"/>
            <a:r>
              <a:rPr lang="en-GB"/>
              <a:t>Michael </a:t>
            </a:r>
            <a:r>
              <a:rPr lang="en-GB" err="1"/>
              <a:t>Engsig</a:t>
            </a:r>
            <a:br>
              <a:rPr lang="en-GB"/>
            </a:br>
            <a:r>
              <a:rPr lang="en-GB"/>
              <a:t>CEO</a:t>
            </a:r>
          </a:p>
          <a:p>
            <a:pPr>
              <a:lnSpc>
                <a:spcPct val="100000"/>
              </a:lnSpc>
            </a:pPr>
            <a:r>
              <a:rPr lang="en-GB" err="1">
                <a:latin typeface="Arial" panose="020B0604020202020204" pitchFamily="34" charset="0"/>
                <a:cs typeface="Arial" panose="020B0604020202020204" pitchFamily="34" charset="0"/>
              </a:rPr>
              <a:t>mengsig@nykode.com</a:t>
            </a:r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+45 6173 1509 </a:t>
            </a:r>
          </a:p>
        </p:txBody>
      </p:sp>
    </p:spTree>
    <p:extLst>
      <p:ext uri="{BB962C8B-B14F-4D97-AF65-F5344CB8AC3E}">
        <p14:creationId xmlns:p14="http://schemas.microsoft.com/office/powerpoint/2010/main" val="42740267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1030EA26-31E4-4C7B-A383-31091283E94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think-cell Slide" r:id="rId4" imgW="473" imgH="473" progId="TCLayout.ActiveDocument.1">
                  <p:embed/>
                </p:oleObj>
              </mc:Choice>
              <mc:Fallback>
                <p:oleObj name="think-cell Slide" r:id="rId4" imgW="473" imgH="473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1030EA26-31E4-4C7B-A383-31091283E94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>
            <a:extLst>
              <a:ext uri="{FF2B5EF4-FFF2-40B4-BE49-F238E27FC236}">
                <a16:creationId xmlns:a16="http://schemas.microsoft.com/office/drawing/2014/main" id="{3EA00938-9100-43F8-AE63-0C7C232FF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602" y="1567343"/>
            <a:ext cx="11165288" cy="3090382"/>
          </a:xfrm>
        </p:spPr>
        <p:txBody>
          <a:bodyPr vert="horz"/>
          <a:lstStyle/>
          <a:p>
            <a:pPr algn="ctr"/>
            <a:r>
              <a:rPr lang="en-US" sz="4400" err="1"/>
              <a:t>Nykode</a:t>
            </a:r>
            <a:r>
              <a:rPr lang="en-US" sz="4400"/>
              <a:t> Therapeutics enters into multi-target license and collaboration agreement with Regeneron to develop innovative vaccines against cancer and infectious diseases</a:t>
            </a:r>
            <a:endParaRPr lang="nb-NO" sz="440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C162B1E8-4881-42CD-9297-3E7D13ECA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3C495-A01E-4456-AD3E-E0B4E3CA8374}" type="slidenum">
              <a:rPr lang="en-GB" smtClean="0"/>
              <a:t>3</a:t>
            </a:fld>
            <a:endParaRPr lang="en-GB"/>
          </a:p>
        </p:txBody>
      </p:sp>
      <p:sp>
        <p:nvSpPr>
          <p:cNvPr id="6" name="Footer Placeholder 18">
            <a:extLst>
              <a:ext uri="{FF2B5EF4-FFF2-40B4-BE49-F238E27FC236}">
                <a16:creationId xmlns:a16="http://schemas.microsoft.com/office/drawing/2014/main" id="{72D13A9F-B108-4C07-B4FF-2B334B29B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37690" y="6549676"/>
            <a:ext cx="4114800" cy="144000"/>
          </a:xfrm>
        </p:spPr>
        <p:txBody>
          <a:bodyPr/>
          <a:lstStyle/>
          <a:p>
            <a:r>
              <a:rPr lang="en-GB"/>
              <a:t>Corporate Overview | Non-confidential</a:t>
            </a:r>
          </a:p>
        </p:txBody>
      </p:sp>
    </p:spTree>
    <p:extLst>
      <p:ext uri="{BB962C8B-B14F-4D97-AF65-F5344CB8AC3E}">
        <p14:creationId xmlns:p14="http://schemas.microsoft.com/office/powerpoint/2010/main" val="34468940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E28C7AC6-FB8F-4C60-A9B4-CC430773342E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0" name="think-cell Slide" r:id="rId4" imgW="473" imgH="473" progId="TCLayout.ActiveDocument.1">
                  <p:embed/>
                </p:oleObj>
              </mc:Choice>
              <mc:Fallback>
                <p:oleObj name="think-cell Slide" r:id="rId4" imgW="473" imgH="473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E28C7AC6-FB8F-4C60-A9B4-CC430773342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732E97CA-F0EA-42A4-B5B7-BF2067864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3C495-A01E-4456-AD3E-E0B4E3CA8374}" type="slidenum">
              <a:rPr lang="en-GB" smtClean="0"/>
              <a:t>4</a:t>
            </a:fld>
            <a:endParaRPr lang="en-GB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D1F8955B-9573-4E48-96FA-BB40D2A53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err="1"/>
              <a:t>Vaccibody</a:t>
            </a:r>
            <a:r>
              <a:rPr lang="en-US"/>
              <a:t> becomes </a:t>
            </a:r>
            <a:r>
              <a:rPr lang="en-US" err="1"/>
              <a:t>Nykode</a:t>
            </a:r>
            <a:r>
              <a:rPr lang="en-US"/>
              <a:t> Therapeutics</a:t>
            </a:r>
            <a:endParaRPr lang="da-DK"/>
          </a:p>
        </p:txBody>
      </p:sp>
      <p:grpSp>
        <p:nvGrpSpPr>
          <p:cNvPr id="8" name="Gruppe 7">
            <a:extLst>
              <a:ext uri="{FF2B5EF4-FFF2-40B4-BE49-F238E27FC236}">
                <a16:creationId xmlns:a16="http://schemas.microsoft.com/office/drawing/2014/main" id="{70952FBC-C320-465F-B962-71849E30179C}"/>
              </a:ext>
            </a:extLst>
          </p:cNvPr>
          <p:cNvGrpSpPr>
            <a:grpSpLocks noChangeAspect="1"/>
          </p:cNvGrpSpPr>
          <p:nvPr/>
        </p:nvGrpSpPr>
        <p:grpSpPr>
          <a:xfrm>
            <a:off x="1924759" y="1272622"/>
            <a:ext cx="8307524" cy="4674806"/>
            <a:chOff x="1" y="0"/>
            <a:chExt cx="12187237" cy="6858000"/>
          </a:xfrm>
        </p:grpSpPr>
        <p:sp>
          <p:nvSpPr>
            <p:cNvPr id="10" name="Rectangle 3">
              <a:extLst>
                <a:ext uri="{FF2B5EF4-FFF2-40B4-BE49-F238E27FC236}">
                  <a16:creationId xmlns:a16="http://schemas.microsoft.com/office/drawing/2014/main" id="{4BD3253C-B661-410D-9D25-756EDB2B7176}"/>
                </a:ext>
              </a:extLst>
            </p:cNvPr>
            <p:cNvSpPr/>
            <p:nvPr/>
          </p:nvSpPr>
          <p:spPr>
            <a:xfrm>
              <a:off x="1" y="0"/>
              <a:ext cx="6096000" cy="6858000"/>
            </a:xfrm>
            <a:prstGeom prst="rect">
              <a:avLst/>
            </a:prstGeom>
            <a:solidFill>
              <a:srgbClr val="00A2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5">
              <a:extLst>
                <a:ext uri="{FF2B5EF4-FFF2-40B4-BE49-F238E27FC236}">
                  <a16:creationId xmlns:a16="http://schemas.microsoft.com/office/drawing/2014/main" id="{43321243-7579-4F4B-A542-0178A6D5B4E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091238" y="0"/>
              <a:ext cx="6096000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riangle 6">
              <a:extLst>
                <a:ext uri="{FF2B5EF4-FFF2-40B4-BE49-F238E27FC236}">
                  <a16:creationId xmlns:a16="http://schemas.microsoft.com/office/drawing/2014/main" id="{5B5AF5FD-7CBE-4486-978B-02120EE9C410}"/>
                </a:ext>
              </a:extLst>
            </p:cNvPr>
            <p:cNvSpPr/>
            <p:nvPr/>
          </p:nvSpPr>
          <p:spPr>
            <a:xfrm rot="5400000">
              <a:off x="5746575" y="3177381"/>
              <a:ext cx="879475" cy="503238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Graphic 8">
              <a:extLst>
                <a:ext uri="{FF2B5EF4-FFF2-40B4-BE49-F238E27FC236}">
                  <a16:creationId xmlns:a16="http://schemas.microsoft.com/office/drawing/2014/main" id="{191CC5C8-83A6-4AD0-A5F1-99602C7AE4E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420221" y="1376363"/>
              <a:ext cx="5438034" cy="4048928"/>
            </a:xfrm>
            <a:prstGeom prst="rect">
              <a:avLst/>
            </a:prstGeom>
          </p:spPr>
        </p:pic>
        <p:pic>
          <p:nvPicPr>
            <p:cNvPr id="14" name="Picture 11">
              <a:extLst>
                <a:ext uri="{FF2B5EF4-FFF2-40B4-BE49-F238E27FC236}">
                  <a16:creationId xmlns:a16="http://schemas.microsoft.com/office/drawing/2014/main" id="{AC848914-094E-48EC-B872-4A805CE00F6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413" y="2232078"/>
              <a:ext cx="4869628" cy="2434814"/>
            </a:xfrm>
            <a:prstGeom prst="rect">
              <a:avLst/>
            </a:prstGeom>
          </p:spPr>
        </p:pic>
      </p:grpSp>
      <p:sp>
        <p:nvSpPr>
          <p:cNvPr id="15" name="Footer Placeholder 18">
            <a:extLst>
              <a:ext uri="{FF2B5EF4-FFF2-40B4-BE49-F238E27FC236}">
                <a16:creationId xmlns:a16="http://schemas.microsoft.com/office/drawing/2014/main" id="{C449E78A-C874-4EC0-BFEA-F7A2C6EB9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37690" y="6549676"/>
            <a:ext cx="4114800" cy="144000"/>
          </a:xfrm>
        </p:spPr>
        <p:txBody>
          <a:bodyPr/>
          <a:lstStyle/>
          <a:p>
            <a:r>
              <a:rPr lang="en-GB"/>
              <a:t>Corporate Overview | Non-confidential</a:t>
            </a:r>
          </a:p>
        </p:txBody>
      </p:sp>
    </p:spTree>
    <p:extLst>
      <p:ext uri="{BB962C8B-B14F-4D97-AF65-F5344CB8AC3E}">
        <p14:creationId xmlns:p14="http://schemas.microsoft.com/office/powerpoint/2010/main" val="1104956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15">
            <a:extLst>
              <a:ext uri="{FF2B5EF4-FFF2-40B4-BE49-F238E27FC236}">
                <a16:creationId xmlns:a16="http://schemas.microsoft.com/office/drawing/2014/main" id="{3CA0F62E-8BF3-7842-91B5-EA53DA0FA7FE}"/>
              </a:ext>
            </a:extLst>
          </p:cNvPr>
          <p:cNvSpPr/>
          <p:nvPr/>
        </p:nvSpPr>
        <p:spPr>
          <a:xfrm>
            <a:off x="7293555" y="1"/>
            <a:ext cx="4898445" cy="6857999"/>
          </a:xfrm>
          <a:custGeom>
            <a:avLst/>
            <a:gdLst>
              <a:gd name="connsiteX0" fmla="*/ 2850519 w 4898445"/>
              <a:gd name="connsiteY0" fmla="*/ 0 h 6857999"/>
              <a:gd name="connsiteX1" fmla="*/ 4898445 w 4898445"/>
              <a:gd name="connsiteY1" fmla="*/ 0 h 6857999"/>
              <a:gd name="connsiteX2" fmla="*/ 4898445 w 4898445"/>
              <a:gd name="connsiteY2" fmla="*/ 6857999 h 6857999"/>
              <a:gd name="connsiteX3" fmla="*/ 814934 w 4898445"/>
              <a:gd name="connsiteY3" fmla="*/ 6857999 h 6857999"/>
              <a:gd name="connsiteX4" fmla="*/ 0 w 4898445"/>
              <a:gd name="connsiteY4" fmla="*/ 6383364 h 6857999"/>
              <a:gd name="connsiteX5" fmla="*/ 25869 w 4898445"/>
              <a:gd name="connsiteY5" fmla="*/ 1594725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98445" h="6857999">
                <a:moveTo>
                  <a:pt x="2850519" y="0"/>
                </a:moveTo>
                <a:lnTo>
                  <a:pt x="4898445" y="0"/>
                </a:lnTo>
                <a:lnTo>
                  <a:pt x="4898445" y="6857999"/>
                </a:lnTo>
                <a:lnTo>
                  <a:pt x="814934" y="6857999"/>
                </a:lnTo>
                <a:lnTo>
                  <a:pt x="0" y="6383364"/>
                </a:lnTo>
                <a:cubicBezTo>
                  <a:pt x="8625" y="4787149"/>
                  <a:pt x="17244" y="3190940"/>
                  <a:pt x="25869" y="1594725"/>
                </a:cubicBezTo>
                <a:close/>
              </a:path>
            </a:pathLst>
          </a:cu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Footer line">
            <a:extLst>
              <a:ext uri="{FF2B5EF4-FFF2-40B4-BE49-F238E27FC236}">
                <a16:creationId xmlns:a16="http://schemas.microsoft.com/office/drawing/2014/main" id="{6C79FAB6-6A36-6740-83B2-7BAEC3DD1202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54" r="-1"/>
          <a:stretch/>
        </p:blipFill>
        <p:spPr>
          <a:xfrm>
            <a:off x="-1202" y="6359306"/>
            <a:ext cx="11728800" cy="309600"/>
          </a:xfrm>
          <a:prstGeom prst="rect">
            <a:avLst/>
          </a:prstGeom>
        </p:spPr>
      </p:pic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5F69871E-C252-40A1-B3B0-DACB851C7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Corporate Overview | Non-confidential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938B89CF-A635-42F3-B40D-AA5759EE0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3C495-A01E-4456-AD3E-E0B4E3CA8374}" type="slidenum">
              <a:rPr lang="en-GB" smtClean="0">
                <a:solidFill>
                  <a:schemeClr val="bg1"/>
                </a:solidFill>
              </a:rPr>
              <a:t>5</a:t>
            </a:fld>
            <a:endParaRPr lang="en-GB">
              <a:solidFill>
                <a:schemeClr val="bg1"/>
              </a:solidFill>
            </a:endParaRPr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A18A664E-011F-42E5-8E97-DAA3FA8E5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Overview of </a:t>
            </a:r>
            <a:r>
              <a:rPr lang="en-US" err="1"/>
              <a:t>Nykode</a:t>
            </a:r>
            <a:endParaRPr lang="en-US"/>
          </a:p>
        </p:txBody>
      </p:sp>
      <p:sp>
        <p:nvSpPr>
          <p:cNvPr id="18" name="Content Placeholder 7">
            <a:extLst>
              <a:ext uri="{FF2B5EF4-FFF2-40B4-BE49-F238E27FC236}">
                <a16:creationId xmlns:a16="http://schemas.microsoft.com/office/drawing/2014/main" id="{3EE0ED97-BB9B-9A46-AC0B-77795169BD45}"/>
              </a:ext>
            </a:extLst>
          </p:cNvPr>
          <p:cNvSpPr txBox="1">
            <a:spLocks/>
          </p:cNvSpPr>
          <p:nvPr/>
        </p:nvSpPr>
        <p:spPr>
          <a:xfrm>
            <a:off x="11139068" y="5468663"/>
            <a:ext cx="5092123" cy="594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1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252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Font typeface="Wingdings" panose="05000000000000000000" pitchFamily="2" charset="2"/>
              <a:buChar char="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03238" indent="-2508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Font typeface="Wingdings" panose="05000000000000000000" pitchFamily="2" charset="2"/>
              <a:buChar char="w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chemeClr val="accent6"/>
              </a:buClr>
              <a:buFont typeface="Wingdings" panose="05000000000000000000" pitchFamily="2" charset="2"/>
              <a:buChar char="w"/>
            </a:pPr>
            <a:endParaRPr lang="en-GB" b="0">
              <a:solidFill>
                <a:schemeClr val="tx2"/>
              </a:solidFill>
            </a:endParaRPr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9097B67C-34E4-4041-B846-0CB3DACE4994}"/>
              </a:ext>
            </a:extLst>
          </p:cNvPr>
          <p:cNvSpPr txBox="1">
            <a:spLocks/>
          </p:cNvSpPr>
          <p:nvPr/>
        </p:nvSpPr>
        <p:spPr>
          <a:xfrm>
            <a:off x="495878" y="1439501"/>
            <a:ext cx="5600122" cy="4852657"/>
          </a:xfrm>
          <a:prstGeom prst="rect">
            <a:avLst/>
          </a:prstGeom>
        </p:spPr>
        <p:txBody>
          <a:bodyPr lIns="0" tIns="0" rIns="0" bIns="0" numCol="1" spcCol="108000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252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Font typeface="Wingdings" panose="05000000000000000000" pitchFamily="2" charset="2"/>
              <a:buChar char="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03238" indent="-2508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Font typeface="Wingdings" panose="05000000000000000000" pitchFamily="2" charset="2"/>
              <a:buChar char="w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chemeClr val="accent6"/>
              </a:buClr>
              <a:buFont typeface="Wingdings" panose="05000000000000000000" pitchFamily="2" charset="2"/>
              <a:buChar char="w"/>
            </a:pPr>
            <a:r>
              <a:rPr lang="en-US" sz="1500" b="0">
                <a:solidFill>
                  <a:schemeClr val="tx1"/>
                </a:solidFill>
                <a:latin typeface="+mn-lt"/>
              </a:rPr>
              <a:t>Leading immune therapy platform allowing rapid development of new drug candidates addressing a broad range of diseases with significant unmet need </a:t>
            </a:r>
          </a:p>
          <a:p>
            <a:pPr marL="285750" indent="-285750">
              <a:buClr>
                <a:schemeClr val="accent6"/>
              </a:buClr>
              <a:buFont typeface="Wingdings" panose="05000000000000000000" pitchFamily="2" charset="2"/>
              <a:buChar char="w"/>
            </a:pPr>
            <a:r>
              <a:rPr lang="en-US" sz="1500" b="0">
                <a:solidFill>
                  <a:schemeClr val="tx1"/>
                </a:solidFill>
              </a:rPr>
              <a:t>Rapidly advancing oncology portfolio, including wholly-owned “off-the-shelf” cancer vaccines against HPV driven cancer types, currently in phase 2</a:t>
            </a:r>
          </a:p>
          <a:p>
            <a:pPr marL="285750" indent="-285750">
              <a:buClr>
                <a:schemeClr val="accent6"/>
              </a:buClr>
              <a:buFont typeface="Wingdings" panose="05000000000000000000" pitchFamily="2" charset="2"/>
              <a:buChar char="w"/>
            </a:pPr>
            <a:r>
              <a:rPr lang="en-US" sz="1500" b="0">
                <a:solidFill>
                  <a:schemeClr val="tx1"/>
                </a:solidFill>
              </a:rPr>
              <a:t>Significant potential to apply platform in the infectious disease space, as evidenced by next generation COVID vaccines with potential to address limitations associated with current vaccines </a:t>
            </a:r>
          </a:p>
          <a:p>
            <a:pPr marL="285750" indent="-285750">
              <a:buClr>
                <a:schemeClr val="accent6"/>
              </a:buClr>
              <a:buFont typeface="Wingdings" panose="05000000000000000000" pitchFamily="2" charset="2"/>
              <a:buChar char="w"/>
            </a:pPr>
            <a:r>
              <a:rPr lang="en-US" sz="1500" b="0">
                <a:solidFill>
                  <a:schemeClr val="tx2"/>
                </a:solidFill>
              </a:rPr>
              <a:t>Validating collaborations with partners of choice including  Roche/Genentech, Adaptive Biotechnologies and Regeneron</a:t>
            </a:r>
          </a:p>
          <a:p>
            <a:pPr marL="285750" indent="-285750">
              <a:buClr>
                <a:schemeClr val="accent6"/>
              </a:buClr>
              <a:buFont typeface="Wingdings" panose="05000000000000000000" pitchFamily="2" charset="2"/>
              <a:buChar char="w"/>
            </a:pPr>
            <a:r>
              <a:rPr lang="en-US" sz="1500" b="0">
                <a:solidFill>
                  <a:schemeClr val="tx1"/>
                </a:solidFill>
              </a:rPr>
              <a:t>Solid strategy to exploit platform into new therapeutic areas such as autoimmune diseases</a:t>
            </a:r>
          </a:p>
          <a:p>
            <a:pPr marL="285750" indent="-285750">
              <a:buClr>
                <a:schemeClr val="accent6"/>
              </a:buClr>
              <a:buFont typeface="Wingdings" panose="05000000000000000000" pitchFamily="2" charset="2"/>
              <a:buChar char="w"/>
            </a:pPr>
            <a:r>
              <a:rPr lang="en-US" sz="1500" b="0">
                <a:solidFill>
                  <a:schemeClr val="tx1"/>
                </a:solidFill>
              </a:rPr>
              <a:t>Well capitalized and multiple significant catalysts in near-to-medium term</a:t>
            </a:r>
          </a:p>
          <a:p>
            <a:pPr marL="285750" indent="-285750">
              <a:buClr>
                <a:schemeClr val="accent6"/>
              </a:buClr>
              <a:buFont typeface="Wingdings" panose="05000000000000000000" pitchFamily="2" charset="2"/>
              <a:buChar char="w"/>
            </a:pPr>
            <a:r>
              <a:rPr lang="en-US" sz="1500" b="0">
                <a:solidFill>
                  <a:schemeClr val="tx1"/>
                </a:solidFill>
              </a:rPr>
              <a:t>Highly experienced management team with proven successful track record</a:t>
            </a:r>
          </a:p>
        </p:txBody>
      </p:sp>
    </p:spTree>
    <p:extLst>
      <p:ext uri="{BB962C8B-B14F-4D97-AF65-F5344CB8AC3E}">
        <p14:creationId xmlns:p14="http://schemas.microsoft.com/office/powerpoint/2010/main" val="26870458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EEE0192F-6CF4-4F2F-AB71-987B4E15A5DB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4" name="think-cell Slide" r:id="rId4" imgW="473" imgH="473" progId="TCLayout.ActiveDocument.1">
                  <p:embed/>
                </p:oleObj>
              </mc:Choice>
              <mc:Fallback>
                <p:oleObj name="think-cell Slide" r:id="rId4" imgW="473" imgH="473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EEE0192F-6CF4-4F2F-AB71-987B4E15A5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ectangle 19">
            <a:extLst>
              <a:ext uri="{FF2B5EF4-FFF2-40B4-BE49-F238E27FC236}">
                <a16:creationId xmlns:a16="http://schemas.microsoft.com/office/drawing/2014/main" id="{A06D6D13-7E5E-4572-B6AF-296328C64CA4}"/>
              </a:ext>
            </a:extLst>
          </p:cNvPr>
          <p:cNvSpPr/>
          <p:nvPr/>
        </p:nvSpPr>
        <p:spPr>
          <a:xfrm>
            <a:off x="5292498" y="4297331"/>
            <a:ext cx="6403626" cy="1879950"/>
          </a:xfrm>
          <a:prstGeom prst="rect">
            <a:avLst/>
          </a:prstGeom>
          <a:solidFill>
            <a:srgbClr val="EBE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76E060-9546-A840-AB45-54446DC5A7F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5303" y="1977189"/>
            <a:ext cx="2327005" cy="4111371"/>
          </a:xfrm>
        </p:spPr>
        <p:txBody>
          <a:bodyPr/>
          <a:lstStyle/>
          <a:p>
            <a:pPr lvl="1"/>
            <a:r>
              <a:rPr lang="en-US" sz="24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M</a:t>
            </a:r>
            <a:r>
              <a:rPr lang="en-US" sz="2400" b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ulti-target</a:t>
            </a:r>
            <a:r>
              <a:rPr lang="en-US" sz="2400" b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license and </a:t>
            </a:r>
            <a:r>
              <a:rPr lang="en-US" sz="2400" b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collaboration agreement with Regeneron to develop novel and innovative vaccines against cancer and infectious diseases</a:t>
            </a:r>
            <a:endParaRPr lang="en-US" sz="180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13A2F3-CC67-2E4E-A707-117BC41F6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08000" y="6549676"/>
            <a:ext cx="4114800" cy="144000"/>
          </a:xfrm>
        </p:spPr>
        <p:txBody>
          <a:bodyPr/>
          <a:lstStyle/>
          <a:p>
            <a:r>
              <a:rPr lang="en-GB"/>
              <a:t>Corporate Overview | Non-confidential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1634CD-6653-B14E-8303-AC137B57D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9690" y="6549676"/>
            <a:ext cx="2743200" cy="144000"/>
          </a:xfrm>
        </p:spPr>
        <p:txBody>
          <a:bodyPr/>
          <a:lstStyle/>
          <a:p>
            <a:fld id="{4F13C495-A01E-4456-AD3E-E0B4E3CA8374}" type="slidenum">
              <a:rPr lang="en-GB" smtClean="0"/>
              <a:pPr/>
              <a:t>6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ED623F-01E1-C943-A4C0-DC586A0D9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877" y="462443"/>
            <a:ext cx="11165288" cy="360000"/>
          </a:xfrm>
        </p:spPr>
        <p:txBody>
          <a:bodyPr vert="horz"/>
          <a:lstStyle/>
          <a:p>
            <a:r>
              <a:rPr lang="en-US"/>
              <a:t>Regeneron – </a:t>
            </a:r>
            <a:r>
              <a:rPr lang="en-US" err="1"/>
              <a:t>Nykode</a:t>
            </a:r>
            <a:r>
              <a:rPr lang="en-US"/>
              <a:t> Therapeutics collaboration overview</a:t>
            </a:r>
            <a:br>
              <a:rPr lang="en-US"/>
            </a:br>
            <a:r>
              <a:rPr lang="en-US" sz="2400" b="0">
                <a:latin typeface="+mn-lt"/>
                <a:ea typeface="+mn-ea"/>
                <a:cs typeface="+mn-cs"/>
              </a:rPr>
              <a:t>Discovery, development and commercialization of 5 novel vaccine programs</a:t>
            </a:r>
            <a:br>
              <a:rPr lang="en-US" sz="3200">
                <a:solidFill>
                  <a:schemeClr val="tx1"/>
                </a:solidFill>
                <a:cs typeface="Arial" panose="020B0604020202020204" pitchFamily="34" charset="0"/>
              </a:rPr>
            </a:br>
            <a:endParaRPr lang="en-US" b="0">
              <a:latin typeface="+mn-lt"/>
            </a:endParaRP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3DEB0357-5865-4761-A47E-968D29C5E318}"/>
              </a:ext>
            </a:extLst>
          </p:cNvPr>
          <p:cNvSpPr txBox="1">
            <a:spLocks/>
          </p:cNvSpPr>
          <p:nvPr/>
        </p:nvSpPr>
        <p:spPr>
          <a:xfrm>
            <a:off x="3470450" y="3994926"/>
            <a:ext cx="8225674" cy="30480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 w="38100">
            <a:noFill/>
          </a:ln>
        </p:spPr>
        <p:txBody>
          <a:bodyPr vert="horz" lIns="0" tIns="3600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3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252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Font typeface="Wingdings" panose="05000000000000000000" pitchFamily="2" charset="2"/>
              <a:buChar char="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03238" indent="-2508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Font typeface="Wingdings" panose="05000000000000000000" pitchFamily="2" charset="2"/>
              <a:buChar char="w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cap="all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SUMMARY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2E8AC49-A3D7-4AF5-B7B1-CDFD1D21E3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633" y="1476433"/>
            <a:ext cx="2475962" cy="1001513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D07D5B3B-F54D-4F12-A7FD-500C55C2DFD8}"/>
              </a:ext>
            </a:extLst>
          </p:cNvPr>
          <p:cNvSpPr/>
          <p:nvPr/>
        </p:nvSpPr>
        <p:spPr>
          <a:xfrm>
            <a:off x="3470450" y="4297331"/>
            <a:ext cx="8225674" cy="1879950"/>
          </a:xfrm>
          <a:prstGeom prst="rect">
            <a:avLst/>
          </a:prstGeom>
          <a:solidFill>
            <a:srgbClr val="EBE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24000" rIns="108000" bIns="108000" rtlCol="0" anchor="t"/>
          <a:lstStyle/>
          <a:p>
            <a:pPr marL="108000" indent="-285750">
              <a:spcAft>
                <a:spcPts val="500"/>
              </a:spcAft>
              <a:buClr>
                <a:schemeClr val="accent6"/>
              </a:buClr>
              <a:buFont typeface="Wingdings" panose="05000000000000000000" pitchFamily="2" charset="2"/>
              <a:buChar char="u"/>
            </a:pPr>
            <a:r>
              <a:rPr lang="en-US" sz="1500">
                <a:solidFill>
                  <a:schemeClr val="tx1"/>
                </a:solidFill>
                <a:cs typeface="Arial" panose="020B0604020202020204" pitchFamily="34" charset="0"/>
              </a:rPr>
              <a:t>3 oncology and 2 novel infectious disease programs, each may include several candidates</a:t>
            </a:r>
          </a:p>
          <a:p>
            <a:pPr marL="108000" indent="-285750">
              <a:spcAft>
                <a:spcPts val="500"/>
              </a:spcAft>
              <a:buClr>
                <a:schemeClr val="accent6"/>
              </a:buClr>
              <a:buFont typeface="Wingdings" panose="05000000000000000000" pitchFamily="2" charset="2"/>
              <a:buChar char="u"/>
            </a:pPr>
            <a:r>
              <a:rPr lang="en-US" sz="1500">
                <a:solidFill>
                  <a:schemeClr val="tx1"/>
                </a:solidFill>
                <a:cs typeface="Arial" panose="020B0604020202020204" pitchFamily="34" charset="0"/>
              </a:rPr>
              <a:t>Regeneron to cover all research, development and commercialization costs</a:t>
            </a:r>
            <a:endParaRPr lang="en-US" sz="1500">
              <a:solidFill>
                <a:schemeClr val="tx1"/>
              </a:solidFill>
            </a:endParaRPr>
          </a:p>
          <a:p>
            <a:pPr marL="108000" indent="-285750">
              <a:spcAft>
                <a:spcPts val="500"/>
              </a:spcAft>
              <a:buClr>
                <a:schemeClr val="accent6"/>
              </a:buClr>
              <a:buFont typeface="Wingdings" panose="05000000000000000000" pitchFamily="2" charset="2"/>
              <a:buChar char="u"/>
            </a:pPr>
            <a:r>
              <a:rPr lang="en-US" sz="1500">
                <a:solidFill>
                  <a:schemeClr val="tx1"/>
                </a:solidFill>
              </a:rPr>
              <a:t>Upfront of USD 30 million and USD 20 million equity investment at 20% premium</a:t>
            </a:r>
          </a:p>
          <a:p>
            <a:pPr marL="108000" indent="-285750">
              <a:spcAft>
                <a:spcPts val="500"/>
              </a:spcAft>
              <a:buClr>
                <a:schemeClr val="accent6"/>
              </a:buClr>
              <a:buFont typeface="Wingdings" panose="05000000000000000000" pitchFamily="2" charset="2"/>
              <a:buChar char="u"/>
            </a:pPr>
            <a:r>
              <a:rPr lang="en-US" sz="1500">
                <a:solidFill>
                  <a:schemeClr val="tx1"/>
                </a:solidFill>
              </a:rPr>
              <a:t>Potential milestone payments of more than USD 875 million</a:t>
            </a:r>
          </a:p>
          <a:p>
            <a:pPr marL="108000" indent="-285750">
              <a:spcAft>
                <a:spcPts val="500"/>
              </a:spcAft>
              <a:buClr>
                <a:schemeClr val="accent6"/>
              </a:buClr>
              <a:buFont typeface="Wingdings" panose="05000000000000000000" pitchFamily="2" charset="2"/>
              <a:buChar char="u"/>
            </a:pPr>
            <a:r>
              <a:rPr lang="en-US" sz="1500">
                <a:solidFill>
                  <a:schemeClr val="tx1"/>
                </a:solidFill>
              </a:rPr>
              <a:t>Tiered high single-digit to low double-digit royalties on net sales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EF5491E-2B49-4BD8-A0A3-A8F92A55531C}"/>
              </a:ext>
            </a:extLst>
          </p:cNvPr>
          <p:cNvSpPr txBox="1"/>
          <p:nvPr/>
        </p:nvSpPr>
        <p:spPr>
          <a:xfrm>
            <a:off x="3660436" y="2651660"/>
            <a:ext cx="3102105" cy="73866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400">
                <a:solidFill>
                  <a:srgbClr val="000000"/>
                </a:solidFill>
                <a:ea typeface="Calibri" panose="020F0502020204030204" pitchFamily="34" charset="0"/>
              </a:rPr>
              <a:t>Responsible for v</a:t>
            </a:r>
            <a:r>
              <a:rPr lang="en-US" sz="140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accine generation and characterization, as well as product supply through phase 1 trials</a:t>
            </a:r>
            <a:endParaRPr lang="en-US" sz="120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8FCE9BA-D7E7-413E-B041-C85F32C0812E}"/>
              </a:ext>
            </a:extLst>
          </p:cNvPr>
          <p:cNvSpPr txBox="1"/>
          <p:nvPr/>
        </p:nvSpPr>
        <p:spPr>
          <a:xfrm>
            <a:off x="8191941" y="2534916"/>
            <a:ext cx="3690260" cy="95410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R="0" algn="l" rtl="0"/>
            <a:r>
              <a:rPr lang="en-US" sz="140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Responsible for antigen identification, preclinical and clinical development, manufacturing (after phase 1 trials) and </a:t>
            </a:r>
            <a:r>
              <a:rPr lang="en-US" sz="1400">
                <a:effectLst/>
                <a:ea typeface="Calibri" panose="020F0502020204030204" pitchFamily="34" charset="0"/>
              </a:rPr>
              <a:t>commercialization</a:t>
            </a:r>
            <a:endParaRPr lang="en-US" sz="1400" b="0" i="0" u="none" strike="noStrike">
              <a:solidFill>
                <a:srgbClr val="323232"/>
              </a:solidFill>
            </a:endParaRPr>
          </a:p>
        </p:txBody>
      </p:sp>
      <p:sp>
        <p:nvSpPr>
          <p:cNvPr id="32" name="Isosceles Triangle 31">
            <a:extLst>
              <a:ext uri="{FF2B5EF4-FFF2-40B4-BE49-F238E27FC236}">
                <a16:creationId xmlns:a16="http://schemas.microsoft.com/office/drawing/2014/main" id="{BDD87C2C-7C56-43FB-BF55-348721F21861}"/>
              </a:ext>
            </a:extLst>
          </p:cNvPr>
          <p:cNvSpPr/>
          <p:nvPr/>
        </p:nvSpPr>
        <p:spPr>
          <a:xfrm rot="5400000">
            <a:off x="7185703" y="2712718"/>
            <a:ext cx="583076" cy="502652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890" name="Picture 2" descr="Se kildebildet">
            <a:extLst>
              <a:ext uri="{FF2B5EF4-FFF2-40B4-BE49-F238E27FC236}">
                <a16:creationId xmlns:a16="http://schemas.microsoft.com/office/drawing/2014/main" id="{CFBB013A-F1C0-4FF7-BC00-6E7A5F8BB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5723" y="1594497"/>
            <a:ext cx="1974190" cy="754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49861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C8CF5E8-F368-4802-97FE-4D72FB844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Corporate Overview | Non-confidential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9CE5CDD-DA32-4B3B-906D-3AB496459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3C495-A01E-4456-AD3E-E0B4E3CA8374}" type="slidenum">
              <a:rPr lang="en-GB" smtClean="0"/>
              <a:t>7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71E8B4B-A170-4B0F-9DE2-A406DE24EE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Pipeline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77ACC3-B9BA-42ED-81AD-188BB016D20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9425" y="919235"/>
            <a:ext cx="11193463" cy="360000"/>
          </a:xfrm>
        </p:spPr>
        <p:txBody>
          <a:bodyPr anchor="ctr"/>
          <a:lstStyle/>
          <a:p>
            <a:r>
              <a:rPr lang="en-US" sz="1500">
                <a:solidFill>
                  <a:schemeClr val="tx1"/>
                </a:solidFill>
              </a:rPr>
              <a:t>Broad oncology coverage and strong partnerships. Leveraging platform within infectious diseases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D154DEAD-062F-4EBE-9AB8-ADBC309F4D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8836458"/>
              </p:ext>
            </p:extLst>
          </p:nvPr>
        </p:nvGraphicFramePr>
        <p:xfrm>
          <a:off x="499269" y="1211144"/>
          <a:ext cx="11161892" cy="490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2560">
                  <a:extLst>
                    <a:ext uri="{9D8B030D-6E8A-4147-A177-3AD203B41FA5}">
                      <a16:colId xmlns:a16="http://schemas.microsoft.com/office/drawing/2014/main" val="1904394716"/>
                    </a:ext>
                  </a:extLst>
                </a:gridCol>
                <a:gridCol w="1959428">
                  <a:extLst>
                    <a:ext uri="{9D8B030D-6E8A-4147-A177-3AD203B41FA5}">
                      <a16:colId xmlns:a16="http://schemas.microsoft.com/office/drawing/2014/main" val="2150347775"/>
                    </a:ext>
                  </a:extLst>
                </a:gridCol>
                <a:gridCol w="1264984">
                  <a:extLst>
                    <a:ext uri="{9D8B030D-6E8A-4147-A177-3AD203B41FA5}">
                      <a16:colId xmlns:a16="http://schemas.microsoft.com/office/drawing/2014/main" val="2228305336"/>
                    </a:ext>
                  </a:extLst>
                </a:gridCol>
                <a:gridCol w="1264984">
                  <a:extLst>
                    <a:ext uri="{9D8B030D-6E8A-4147-A177-3AD203B41FA5}">
                      <a16:colId xmlns:a16="http://schemas.microsoft.com/office/drawing/2014/main" val="2693449347"/>
                    </a:ext>
                  </a:extLst>
                </a:gridCol>
                <a:gridCol w="1264984">
                  <a:extLst>
                    <a:ext uri="{9D8B030D-6E8A-4147-A177-3AD203B41FA5}">
                      <a16:colId xmlns:a16="http://schemas.microsoft.com/office/drawing/2014/main" val="1554899114"/>
                    </a:ext>
                  </a:extLst>
                </a:gridCol>
                <a:gridCol w="1264984">
                  <a:extLst>
                    <a:ext uri="{9D8B030D-6E8A-4147-A177-3AD203B41FA5}">
                      <a16:colId xmlns:a16="http://schemas.microsoft.com/office/drawing/2014/main" val="1347192206"/>
                    </a:ext>
                  </a:extLst>
                </a:gridCol>
                <a:gridCol w="1264984">
                  <a:extLst>
                    <a:ext uri="{9D8B030D-6E8A-4147-A177-3AD203B41FA5}">
                      <a16:colId xmlns:a16="http://schemas.microsoft.com/office/drawing/2014/main" val="928883825"/>
                    </a:ext>
                  </a:extLst>
                </a:gridCol>
                <a:gridCol w="1264984">
                  <a:extLst>
                    <a:ext uri="{9D8B030D-6E8A-4147-A177-3AD203B41FA5}">
                      <a16:colId xmlns:a16="http://schemas.microsoft.com/office/drawing/2014/main" val="91981435"/>
                    </a:ext>
                  </a:extLst>
                </a:gridCol>
              </a:tblGrid>
              <a:tr h="354558">
                <a:tc>
                  <a:txBody>
                    <a:bodyPr/>
                    <a:lstStyle/>
                    <a:p>
                      <a:r>
                        <a:rPr lang="en-GB" sz="1000" b="0">
                          <a:solidFill>
                            <a:schemeClr val="tx1"/>
                          </a:solidFill>
                        </a:rPr>
                        <a:t>Program</a:t>
                      </a:r>
                      <a:endParaRPr lang="en-US" sz="1000" b="0">
                        <a:solidFill>
                          <a:schemeClr val="tx1"/>
                        </a:solidFill>
                      </a:endParaRPr>
                    </a:p>
                  </a:txBody>
                  <a:tcPr marL="9000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b="0">
                          <a:solidFill>
                            <a:schemeClr val="tx1"/>
                          </a:solidFill>
                        </a:rPr>
                        <a:t>Indication</a:t>
                      </a:r>
                      <a:endParaRPr lang="en-US" sz="1000" b="0">
                        <a:solidFill>
                          <a:schemeClr val="tx1"/>
                        </a:solidFill>
                      </a:endParaRPr>
                    </a:p>
                  </a:txBody>
                  <a:tcPr marL="9000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>
                          <a:solidFill>
                            <a:schemeClr val="tx1"/>
                          </a:solidFill>
                        </a:rPr>
                        <a:t>Discovery/Preclinical</a:t>
                      </a:r>
                      <a:endParaRPr lang="en-US" sz="1000" b="0">
                        <a:solidFill>
                          <a:schemeClr val="tx1"/>
                        </a:solidFill>
                      </a:endParaRPr>
                    </a:p>
                  </a:txBody>
                  <a:tcPr marL="9000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>
                          <a:solidFill>
                            <a:schemeClr val="tx1"/>
                          </a:solidFill>
                        </a:rPr>
                        <a:t>Phase 1</a:t>
                      </a:r>
                      <a:endParaRPr lang="en-US" sz="1000" b="0">
                        <a:solidFill>
                          <a:schemeClr val="tx1"/>
                        </a:solidFill>
                      </a:endParaRPr>
                    </a:p>
                  </a:txBody>
                  <a:tcPr marL="9000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>
                          <a:solidFill>
                            <a:schemeClr val="tx1"/>
                          </a:solidFill>
                        </a:rPr>
                        <a:t>Phase 2</a:t>
                      </a:r>
                      <a:endParaRPr lang="en-US" sz="1000" b="0">
                        <a:solidFill>
                          <a:schemeClr val="tx1"/>
                        </a:solidFill>
                      </a:endParaRPr>
                    </a:p>
                  </a:txBody>
                  <a:tcPr marL="9000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>
                          <a:solidFill>
                            <a:schemeClr val="tx1"/>
                          </a:solidFill>
                        </a:rPr>
                        <a:t>Phase 3</a:t>
                      </a:r>
                      <a:endParaRPr lang="en-US" sz="1000" b="0">
                        <a:solidFill>
                          <a:schemeClr val="tx1"/>
                        </a:solidFill>
                      </a:endParaRPr>
                    </a:p>
                  </a:txBody>
                  <a:tcPr marL="9000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>
                          <a:solidFill>
                            <a:schemeClr val="tx1"/>
                          </a:solidFill>
                        </a:rPr>
                        <a:t>Partnerships</a:t>
                      </a:r>
                      <a:endParaRPr lang="en-US" sz="1000" b="0">
                        <a:solidFill>
                          <a:schemeClr val="tx1"/>
                        </a:solidFill>
                      </a:endParaRPr>
                    </a:p>
                  </a:txBody>
                  <a:tcPr marL="9000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>
                          <a:solidFill>
                            <a:schemeClr val="tx1"/>
                          </a:solidFill>
                        </a:rPr>
                        <a:t>Upcoming Milestones</a:t>
                      </a:r>
                      <a:endParaRPr lang="en-US" sz="1000" b="0">
                        <a:solidFill>
                          <a:schemeClr val="tx1"/>
                        </a:solidFill>
                      </a:endParaRPr>
                    </a:p>
                  </a:txBody>
                  <a:tcPr marL="9000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9873383"/>
                  </a:ext>
                </a:extLst>
              </a:tr>
              <a:tr h="211154">
                <a:tc>
                  <a:txBody>
                    <a:bodyPr/>
                    <a:lstStyle/>
                    <a:p>
                      <a:r>
                        <a:rPr lang="en-GB" sz="1000" b="1">
                          <a:solidFill>
                            <a:schemeClr val="tx1"/>
                          </a:solidFill>
                        </a:rPr>
                        <a:t>Oncology</a:t>
                      </a:r>
                      <a:endParaRPr lang="en-US" sz="1000" b="1">
                        <a:solidFill>
                          <a:schemeClr val="tx1"/>
                        </a:solidFill>
                      </a:endParaRPr>
                    </a:p>
                  </a:txBody>
                  <a:tcPr marL="90000" marT="36000" marB="3600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b="1">
                        <a:solidFill>
                          <a:schemeClr val="tx1"/>
                        </a:solidFill>
                      </a:endParaRPr>
                    </a:p>
                  </a:txBody>
                  <a:tcPr marL="90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>
                        <a:solidFill>
                          <a:schemeClr val="tx1"/>
                        </a:solidFill>
                      </a:endParaRPr>
                    </a:p>
                  </a:txBody>
                  <a:tcPr marL="90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>
                        <a:solidFill>
                          <a:schemeClr val="tx1"/>
                        </a:solidFill>
                      </a:endParaRPr>
                    </a:p>
                  </a:txBody>
                  <a:tcPr marL="90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>
                        <a:solidFill>
                          <a:schemeClr val="tx1"/>
                        </a:solidFill>
                      </a:endParaRPr>
                    </a:p>
                  </a:txBody>
                  <a:tcPr marL="90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>
                        <a:solidFill>
                          <a:schemeClr val="tx1"/>
                        </a:solidFill>
                      </a:endParaRPr>
                    </a:p>
                  </a:txBody>
                  <a:tcPr marL="90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>
                        <a:solidFill>
                          <a:schemeClr val="tx1"/>
                        </a:solidFill>
                      </a:endParaRPr>
                    </a:p>
                  </a:txBody>
                  <a:tcPr marL="90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>
                        <a:solidFill>
                          <a:schemeClr val="tx1"/>
                        </a:solidFill>
                      </a:endParaRPr>
                    </a:p>
                  </a:txBody>
                  <a:tcPr marL="90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3569128"/>
                  </a:ext>
                </a:extLst>
              </a:tr>
              <a:tr h="211154">
                <a:tc>
                  <a:txBody>
                    <a:bodyPr/>
                    <a:lstStyle/>
                    <a:p>
                      <a:r>
                        <a:rPr lang="en-GB" sz="1000" b="1">
                          <a:solidFill>
                            <a:schemeClr val="accent2"/>
                          </a:solidFill>
                          <a:latin typeface="+mj-lt"/>
                        </a:rPr>
                        <a:t>Off the shelf</a:t>
                      </a:r>
                      <a:endParaRPr lang="en-US" sz="1000" b="1">
                        <a:solidFill>
                          <a:schemeClr val="accent2"/>
                        </a:solidFill>
                        <a:latin typeface="+mj-lt"/>
                      </a:endParaRPr>
                    </a:p>
                  </a:txBody>
                  <a:tcPr marL="90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solidFill>
                          <a:schemeClr val="tx1"/>
                        </a:solidFill>
                      </a:endParaRPr>
                    </a:p>
                  </a:txBody>
                  <a:tcPr marL="90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solidFill>
                          <a:schemeClr val="tx1"/>
                        </a:solidFill>
                      </a:endParaRPr>
                    </a:p>
                  </a:txBody>
                  <a:tcPr marL="90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solidFill>
                          <a:schemeClr val="tx1"/>
                        </a:solidFill>
                      </a:endParaRPr>
                    </a:p>
                  </a:txBody>
                  <a:tcPr marL="90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solidFill>
                          <a:schemeClr val="tx1"/>
                        </a:solidFill>
                      </a:endParaRPr>
                    </a:p>
                  </a:txBody>
                  <a:tcPr marL="90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solidFill>
                          <a:schemeClr val="tx1"/>
                        </a:solidFill>
                      </a:endParaRPr>
                    </a:p>
                  </a:txBody>
                  <a:tcPr marL="90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solidFill>
                          <a:schemeClr val="tx1"/>
                        </a:solidFill>
                      </a:endParaRPr>
                    </a:p>
                  </a:txBody>
                  <a:tcPr marL="90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solidFill>
                          <a:schemeClr val="tx1"/>
                        </a:solidFill>
                      </a:endParaRPr>
                    </a:p>
                  </a:txBody>
                  <a:tcPr marL="90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6175010"/>
                  </a:ext>
                </a:extLst>
              </a:tr>
              <a:tr h="306000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GB" sz="1000">
                          <a:solidFill>
                            <a:schemeClr val="tx1"/>
                          </a:solidFill>
                        </a:rPr>
                        <a:t>VB10.16</a:t>
                      </a:r>
                      <a:endParaRPr lang="en-US" sz="1000">
                        <a:solidFill>
                          <a:schemeClr val="tx1"/>
                        </a:solidFill>
                      </a:endParaRPr>
                    </a:p>
                  </a:txBody>
                  <a:tcPr marL="9000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rgbClr val="A0A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000">
                          <a:solidFill>
                            <a:schemeClr val="tx1"/>
                          </a:solidFill>
                        </a:rPr>
                        <a:t>HPV16+ cervical cancer</a:t>
                      </a:r>
                      <a:r>
                        <a:rPr lang="en-US" sz="1000" baseline="3000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90000" marT="0" marB="0" anchor="ctr">
                    <a:lnL w="12700" cap="flat" cmpd="sng" algn="ctr">
                      <a:solidFill>
                        <a:srgbClr val="A0A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0A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>
                        <a:solidFill>
                          <a:schemeClr val="tx1"/>
                        </a:solidFill>
                      </a:endParaRPr>
                    </a:p>
                  </a:txBody>
                  <a:tcPr marL="90000" marT="0" marB="0" anchor="ctr">
                    <a:lnL w="12700" cap="flat" cmpd="sng" algn="ctr">
                      <a:solidFill>
                        <a:srgbClr val="A0A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>
                        <a:solidFill>
                          <a:schemeClr val="tx1"/>
                        </a:solidFill>
                      </a:endParaRPr>
                    </a:p>
                  </a:txBody>
                  <a:tcPr marL="90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>
                        <a:solidFill>
                          <a:schemeClr val="tx1"/>
                        </a:solidFill>
                      </a:endParaRPr>
                    </a:p>
                  </a:txBody>
                  <a:tcPr marL="90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>
                        <a:solidFill>
                          <a:schemeClr val="tx1"/>
                        </a:solidFill>
                      </a:endParaRPr>
                    </a:p>
                  </a:txBody>
                  <a:tcPr marL="90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en-US" sz="800">
                        <a:solidFill>
                          <a:schemeClr val="tx1"/>
                        </a:solidFill>
                      </a:endParaRPr>
                    </a:p>
                  </a:txBody>
                  <a:tcPr marL="90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tx1"/>
                          </a:solidFill>
                        </a:rPr>
                        <a:t>2H21: Trial Fully Enrolled</a:t>
                      </a:r>
                    </a:p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tx1"/>
                          </a:solidFill>
                        </a:rPr>
                        <a:t>1H22: Interim Data</a:t>
                      </a:r>
                    </a:p>
                  </a:txBody>
                  <a:tcPr marL="90000" marT="3600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4128023"/>
                  </a:ext>
                </a:extLst>
              </a:tr>
              <a:tr h="306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>
                          <a:solidFill>
                            <a:schemeClr val="tx1"/>
                          </a:solidFill>
                        </a:rPr>
                        <a:t>Regeneron program 1</a:t>
                      </a:r>
                    </a:p>
                  </a:txBody>
                  <a:tcPr marL="9000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rgbClr val="A0A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Undisclosed</a:t>
                      </a:r>
                    </a:p>
                  </a:txBody>
                  <a:tcPr marL="90000" marT="0" marB="0" anchor="ctr">
                    <a:lnL w="12700" cap="flat" cmpd="sng" algn="ctr">
                      <a:solidFill>
                        <a:srgbClr val="A0A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0A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>
                        <a:solidFill>
                          <a:schemeClr val="tx1"/>
                        </a:solidFill>
                      </a:endParaRPr>
                    </a:p>
                  </a:txBody>
                  <a:tcPr marL="90000" marT="0" marB="0" anchor="ctr">
                    <a:lnL w="12700" cap="flat" cmpd="sng" algn="ctr">
                      <a:solidFill>
                        <a:srgbClr val="A0A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>
                        <a:solidFill>
                          <a:schemeClr val="tx1"/>
                        </a:solidFill>
                      </a:endParaRPr>
                    </a:p>
                  </a:txBody>
                  <a:tcPr marL="90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>
                        <a:solidFill>
                          <a:schemeClr val="tx1"/>
                        </a:solidFill>
                      </a:endParaRPr>
                    </a:p>
                  </a:txBody>
                  <a:tcPr marL="90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>
                        <a:solidFill>
                          <a:schemeClr val="tx1"/>
                        </a:solidFill>
                      </a:endParaRPr>
                    </a:p>
                  </a:txBody>
                  <a:tcPr marL="90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tx1"/>
                          </a:solidFill>
                        </a:rPr>
                        <a:t>Regeneron</a:t>
                      </a:r>
                      <a:r>
                        <a:rPr lang="en-US" sz="800" baseline="3000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marL="90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en-US" sz="800">
                        <a:solidFill>
                          <a:schemeClr val="tx1"/>
                        </a:solidFill>
                      </a:endParaRPr>
                    </a:p>
                  </a:txBody>
                  <a:tcPr marL="90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8094409"/>
                  </a:ext>
                </a:extLst>
              </a:tr>
              <a:tr h="306000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000">
                          <a:solidFill>
                            <a:schemeClr val="tx1"/>
                          </a:solidFill>
                        </a:rPr>
                        <a:t>Regeneron program 2</a:t>
                      </a:r>
                    </a:p>
                  </a:txBody>
                  <a:tcPr marL="9000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rgbClr val="A0A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Undisclosed</a:t>
                      </a:r>
                    </a:p>
                    <a:p>
                      <a:pPr>
                        <a:lnSpc>
                          <a:spcPct val="90000"/>
                        </a:lnSpc>
                      </a:pPr>
                      <a:endParaRPr lang="en-US" sz="1000" baseline="30000">
                        <a:solidFill>
                          <a:schemeClr val="tx1"/>
                        </a:solidFill>
                      </a:endParaRPr>
                    </a:p>
                  </a:txBody>
                  <a:tcPr marL="90000" marT="0" marB="0" anchor="ctr">
                    <a:lnL w="12700" cap="flat" cmpd="sng" algn="ctr">
                      <a:solidFill>
                        <a:srgbClr val="A0A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0A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>
                        <a:solidFill>
                          <a:schemeClr val="tx1"/>
                        </a:solidFill>
                      </a:endParaRPr>
                    </a:p>
                  </a:txBody>
                  <a:tcPr marL="90000" marT="0" marB="0" anchor="ctr">
                    <a:lnL w="12700" cap="flat" cmpd="sng" algn="ctr">
                      <a:solidFill>
                        <a:srgbClr val="A0A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>
                        <a:solidFill>
                          <a:schemeClr val="tx1"/>
                        </a:solidFill>
                      </a:endParaRPr>
                    </a:p>
                  </a:txBody>
                  <a:tcPr marL="90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>
                        <a:solidFill>
                          <a:schemeClr val="tx1"/>
                        </a:solidFill>
                      </a:endParaRPr>
                    </a:p>
                  </a:txBody>
                  <a:tcPr marL="90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>
                        <a:solidFill>
                          <a:schemeClr val="tx1"/>
                        </a:solidFill>
                      </a:endParaRPr>
                    </a:p>
                  </a:txBody>
                  <a:tcPr marL="90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tx1"/>
                          </a:solidFill>
                        </a:rPr>
                        <a:t>Regeneron</a:t>
                      </a:r>
                      <a:r>
                        <a:rPr lang="en-US" sz="800" baseline="3000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US" sz="800">
                        <a:solidFill>
                          <a:schemeClr val="tx1"/>
                        </a:solidFill>
                      </a:endParaRPr>
                    </a:p>
                  </a:txBody>
                  <a:tcPr marL="90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en-US" sz="800">
                        <a:solidFill>
                          <a:schemeClr val="tx1"/>
                        </a:solidFill>
                      </a:endParaRPr>
                    </a:p>
                  </a:txBody>
                  <a:tcPr marL="90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6178508"/>
                  </a:ext>
                </a:extLst>
              </a:tr>
              <a:tr h="306000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000">
                          <a:solidFill>
                            <a:schemeClr val="tx1"/>
                          </a:solidFill>
                        </a:rPr>
                        <a:t>Regeneron program 3</a:t>
                      </a:r>
                    </a:p>
                  </a:txBody>
                  <a:tcPr marL="9000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rgbClr val="A0A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Undisclosed</a:t>
                      </a:r>
                    </a:p>
                    <a:p>
                      <a:pPr>
                        <a:lnSpc>
                          <a:spcPct val="90000"/>
                        </a:lnSpc>
                      </a:pPr>
                      <a:endParaRPr lang="en-US" sz="1000" baseline="30000">
                        <a:solidFill>
                          <a:schemeClr val="tx1"/>
                        </a:solidFill>
                      </a:endParaRPr>
                    </a:p>
                  </a:txBody>
                  <a:tcPr marL="90000" marT="0" marB="0" anchor="ctr">
                    <a:lnL w="12700" cap="flat" cmpd="sng" algn="ctr">
                      <a:solidFill>
                        <a:srgbClr val="A0A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0A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>
                        <a:solidFill>
                          <a:schemeClr val="tx1"/>
                        </a:solidFill>
                      </a:endParaRPr>
                    </a:p>
                  </a:txBody>
                  <a:tcPr marL="90000" marT="0" marB="0" anchor="ctr">
                    <a:lnL w="12700" cap="flat" cmpd="sng" algn="ctr">
                      <a:solidFill>
                        <a:srgbClr val="A0A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>
                        <a:solidFill>
                          <a:schemeClr val="tx1"/>
                        </a:solidFill>
                      </a:endParaRPr>
                    </a:p>
                  </a:txBody>
                  <a:tcPr marL="90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>
                        <a:solidFill>
                          <a:schemeClr val="tx1"/>
                        </a:solidFill>
                      </a:endParaRPr>
                    </a:p>
                  </a:txBody>
                  <a:tcPr marL="90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>
                        <a:solidFill>
                          <a:schemeClr val="tx1"/>
                        </a:solidFill>
                      </a:endParaRPr>
                    </a:p>
                  </a:txBody>
                  <a:tcPr marL="90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tx1"/>
                          </a:solidFill>
                        </a:rPr>
                        <a:t>Regeneron</a:t>
                      </a:r>
                      <a:r>
                        <a:rPr lang="en-US" sz="800" baseline="3000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US" sz="800">
                        <a:solidFill>
                          <a:schemeClr val="tx1"/>
                        </a:solidFill>
                      </a:endParaRPr>
                    </a:p>
                  </a:txBody>
                  <a:tcPr marL="90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en-US" sz="800">
                        <a:solidFill>
                          <a:schemeClr val="tx1"/>
                        </a:solidFill>
                      </a:endParaRPr>
                    </a:p>
                  </a:txBody>
                  <a:tcPr marL="90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4269345"/>
                  </a:ext>
                </a:extLst>
              </a:tr>
              <a:tr h="306000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GB" sz="1000">
                          <a:solidFill>
                            <a:schemeClr val="tx1"/>
                          </a:solidFill>
                        </a:rPr>
                        <a:t>Internal programs</a:t>
                      </a:r>
                      <a:endParaRPr lang="en-US" sz="1000">
                        <a:solidFill>
                          <a:schemeClr val="tx1"/>
                        </a:solidFill>
                      </a:endParaRPr>
                    </a:p>
                  </a:txBody>
                  <a:tcPr marL="9000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rgbClr val="A0A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000">
                          <a:solidFill>
                            <a:schemeClr val="tx1"/>
                          </a:solidFill>
                        </a:rPr>
                        <a:t>Undisclosed targets within</a:t>
                      </a:r>
                    </a:p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000">
                          <a:solidFill>
                            <a:schemeClr val="tx1"/>
                          </a:solidFill>
                        </a:rPr>
                        <a:t>shared antigens</a:t>
                      </a:r>
                    </a:p>
                  </a:txBody>
                  <a:tcPr marL="90000" marT="0" marB="0" anchor="ctr">
                    <a:lnL w="12700" cap="flat" cmpd="sng" algn="ctr">
                      <a:solidFill>
                        <a:srgbClr val="A0A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0A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>
                        <a:solidFill>
                          <a:schemeClr val="tx1"/>
                        </a:solidFill>
                      </a:endParaRPr>
                    </a:p>
                  </a:txBody>
                  <a:tcPr marL="90000" marT="0" marB="0" anchor="ctr">
                    <a:lnL w="12700" cap="flat" cmpd="sng" algn="ctr">
                      <a:solidFill>
                        <a:srgbClr val="A0A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>
                        <a:solidFill>
                          <a:schemeClr val="tx1"/>
                        </a:solidFill>
                      </a:endParaRPr>
                    </a:p>
                  </a:txBody>
                  <a:tcPr marL="90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>
                        <a:solidFill>
                          <a:schemeClr val="tx1"/>
                        </a:solidFill>
                      </a:endParaRPr>
                    </a:p>
                  </a:txBody>
                  <a:tcPr marL="90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>
                        <a:solidFill>
                          <a:schemeClr val="tx1"/>
                        </a:solidFill>
                      </a:endParaRPr>
                    </a:p>
                  </a:txBody>
                  <a:tcPr marL="90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en-US" sz="800">
                        <a:solidFill>
                          <a:schemeClr val="tx1"/>
                        </a:solidFill>
                      </a:endParaRPr>
                    </a:p>
                  </a:txBody>
                  <a:tcPr marL="90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en-US" sz="800">
                        <a:solidFill>
                          <a:schemeClr val="tx1"/>
                        </a:solidFill>
                      </a:endParaRPr>
                    </a:p>
                  </a:txBody>
                  <a:tcPr marL="90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3670257"/>
                  </a:ext>
                </a:extLst>
              </a:tr>
              <a:tr h="306000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GB" sz="1000" b="1">
                          <a:solidFill>
                            <a:schemeClr val="accent1"/>
                          </a:solidFill>
                          <a:latin typeface="+mj-lt"/>
                        </a:rPr>
                        <a:t>Individualized</a:t>
                      </a:r>
                      <a:endParaRPr lang="en-US" sz="1000" b="1">
                        <a:solidFill>
                          <a:schemeClr val="accent1"/>
                        </a:solidFill>
                        <a:latin typeface="+mj-lt"/>
                      </a:endParaRPr>
                    </a:p>
                  </a:txBody>
                  <a:tcPr marL="9000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rgbClr val="A0A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US" sz="1000">
                        <a:solidFill>
                          <a:schemeClr val="tx1"/>
                        </a:solidFill>
                      </a:endParaRPr>
                    </a:p>
                  </a:txBody>
                  <a:tcPr marL="90000" marT="0" marB="0" anchor="ctr">
                    <a:lnL w="12700" cap="flat" cmpd="sng" algn="ctr">
                      <a:solidFill>
                        <a:srgbClr val="A0A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0A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>
                        <a:solidFill>
                          <a:schemeClr val="tx1"/>
                        </a:solidFill>
                      </a:endParaRPr>
                    </a:p>
                  </a:txBody>
                  <a:tcPr marL="90000" marT="0" marB="0" anchor="ctr">
                    <a:lnL w="12700" cap="flat" cmpd="sng" algn="ctr">
                      <a:solidFill>
                        <a:srgbClr val="A0A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>
                        <a:solidFill>
                          <a:schemeClr val="tx1"/>
                        </a:solidFill>
                      </a:endParaRPr>
                    </a:p>
                  </a:txBody>
                  <a:tcPr marL="90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>
                        <a:solidFill>
                          <a:schemeClr val="tx1"/>
                        </a:solidFill>
                      </a:endParaRPr>
                    </a:p>
                  </a:txBody>
                  <a:tcPr marL="90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>
                        <a:solidFill>
                          <a:schemeClr val="tx1"/>
                        </a:solidFill>
                      </a:endParaRPr>
                    </a:p>
                  </a:txBody>
                  <a:tcPr marL="90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en-US" sz="800">
                        <a:solidFill>
                          <a:schemeClr val="tx1"/>
                        </a:solidFill>
                      </a:endParaRPr>
                    </a:p>
                  </a:txBody>
                  <a:tcPr marL="90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en-US" sz="800">
                        <a:solidFill>
                          <a:schemeClr val="tx1"/>
                        </a:solidFill>
                      </a:endParaRPr>
                    </a:p>
                  </a:txBody>
                  <a:tcPr marL="90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46348311"/>
                  </a:ext>
                </a:extLst>
              </a:tr>
              <a:tr h="306000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GB" sz="1000">
                          <a:solidFill>
                            <a:schemeClr val="tx1"/>
                          </a:solidFill>
                        </a:rPr>
                        <a:t>VB10.NEO</a:t>
                      </a:r>
                      <a:endParaRPr lang="en-US" sz="1000">
                        <a:solidFill>
                          <a:schemeClr val="tx1"/>
                        </a:solidFill>
                      </a:endParaRPr>
                    </a:p>
                  </a:txBody>
                  <a:tcPr marL="9000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rgbClr val="A0A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000">
                          <a:solidFill>
                            <a:schemeClr val="tx1"/>
                          </a:solidFill>
                        </a:rPr>
                        <a:t>Melanoma, lung, bladder, renal, head and neck</a:t>
                      </a:r>
                    </a:p>
                  </a:txBody>
                  <a:tcPr marL="90000" marT="0" marB="0" anchor="ctr">
                    <a:lnL w="12700" cap="flat" cmpd="sng" algn="ctr">
                      <a:solidFill>
                        <a:srgbClr val="A0A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0A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>
                        <a:solidFill>
                          <a:schemeClr val="tx1"/>
                        </a:solidFill>
                      </a:endParaRPr>
                    </a:p>
                  </a:txBody>
                  <a:tcPr marL="90000" marT="0" marB="0" anchor="ctr">
                    <a:lnL w="12700" cap="flat" cmpd="sng" algn="ctr">
                      <a:solidFill>
                        <a:srgbClr val="A0A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>
                        <a:solidFill>
                          <a:schemeClr val="tx1"/>
                        </a:solidFill>
                      </a:endParaRPr>
                    </a:p>
                  </a:txBody>
                  <a:tcPr marL="90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>
                        <a:solidFill>
                          <a:schemeClr val="tx1"/>
                        </a:solidFill>
                      </a:endParaRPr>
                    </a:p>
                  </a:txBody>
                  <a:tcPr marL="90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>
                        <a:solidFill>
                          <a:schemeClr val="tx1"/>
                        </a:solidFill>
                      </a:endParaRPr>
                    </a:p>
                  </a:txBody>
                  <a:tcPr marL="90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tx1"/>
                          </a:solidFill>
                        </a:rPr>
                        <a:t>Genentech</a:t>
                      </a:r>
                      <a:r>
                        <a:rPr lang="en-US" sz="800" baseline="30000">
                          <a:solidFill>
                            <a:schemeClr val="tx1"/>
                          </a:solidFill>
                        </a:rPr>
                        <a:t>1 </a:t>
                      </a:r>
                      <a:r>
                        <a:rPr lang="en-US" sz="800" err="1">
                          <a:solidFill>
                            <a:schemeClr val="tx1"/>
                          </a:solidFill>
                        </a:rPr>
                        <a:t>Nektar</a:t>
                      </a:r>
                      <a:endParaRPr lang="en-US" sz="800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tx1"/>
                          </a:solidFill>
                        </a:rPr>
                        <a:t>Therapeutics </a:t>
                      </a:r>
                      <a:r>
                        <a:rPr lang="en-US" sz="800" baseline="3000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L="90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en-US" sz="800">
                        <a:solidFill>
                          <a:schemeClr val="tx1"/>
                        </a:solidFill>
                      </a:endParaRPr>
                    </a:p>
                  </a:txBody>
                  <a:tcPr marL="90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7359891"/>
                  </a:ext>
                </a:extLst>
              </a:tr>
              <a:tr h="306000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GB" sz="1000">
                          <a:solidFill>
                            <a:schemeClr val="tx1"/>
                          </a:solidFill>
                        </a:rPr>
                        <a:t>VB10.NEO</a:t>
                      </a:r>
                      <a:endParaRPr lang="en-US" sz="1000">
                        <a:solidFill>
                          <a:schemeClr val="tx1"/>
                        </a:solidFill>
                      </a:endParaRPr>
                    </a:p>
                  </a:txBody>
                  <a:tcPr marL="9000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rgbClr val="A0A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000">
                          <a:solidFill>
                            <a:schemeClr val="tx1"/>
                          </a:solidFill>
                        </a:rPr>
                        <a:t>Locally advanced and</a:t>
                      </a:r>
                    </a:p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000">
                          <a:solidFill>
                            <a:schemeClr val="tx1"/>
                          </a:solidFill>
                        </a:rPr>
                        <a:t>metastatic tumors</a:t>
                      </a:r>
                    </a:p>
                  </a:txBody>
                  <a:tcPr marL="90000" marT="0" marB="0" anchor="ctr">
                    <a:lnL w="12700" cap="flat" cmpd="sng" algn="ctr">
                      <a:solidFill>
                        <a:srgbClr val="A0A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0A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>
                        <a:solidFill>
                          <a:schemeClr val="tx1"/>
                        </a:solidFill>
                      </a:endParaRPr>
                    </a:p>
                  </a:txBody>
                  <a:tcPr marL="90000" marT="0" marB="0" anchor="ctr">
                    <a:lnL w="12700" cap="flat" cmpd="sng" algn="ctr">
                      <a:solidFill>
                        <a:srgbClr val="A0A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>
                        <a:solidFill>
                          <a:schemeClr val="tx1"/>
                        </a:solidFill>
                      </a:endParaRPr>
                    </a:p>
                  </a:txBody>
                  <a:tcPr marL="90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>
                        <a:solidFill>
                          <a:schemeClr val="tx1"/>
                        </a:solidFill>
                      </a:endParaRPr>
                    </a:p>
                  </a:txBody>
                  <a:tcPr marL="90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>
                        <a:solidFill>
                          <a:schemeClr val="tx1"/>
                        </a:solidFill>
                      </a:endParaRPr>
                    </a:p>
                  </a:txBody>
                  <a:tcPr marL="90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tx1"/>
                          </a:solidFill>
                        </a:rPr>
                        <a:t>Genentech </a:t>
                      </a:r>
                      <a:r>
                        <a:rPr lang="en-US" sz="800" baseline="3000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90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en-US" sz="800">
                        <a:solidFill>
                          <a:schemeClr val="tx1"/>
                        </a:solidFill>
                      </a:endParaRPr>
                    </a:p>
                  </a:txBody>
                  <a:tcPr marL="90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6954763"/>
                  </a:ext>
                </a:extLst>
              </a:tr>
              <a:tr h="306000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GB" sz="1000" b="1">
                          <a:solidFill>
                            <a:schemeClr val="tx1"/>
                          </a:solidFill>
                        </a:rPr>
                        <a:t>Infectious disease</a:t>
                      </a:r>
                      <a:endParaRPr lang="en-US" sz="1000" b="1">
                        <a:solidFill>
                          <a:schemeClr val="tx1"/>
                        </a:solidFill>
                      </a:endParaRPr>
                    </a:p>
                  </a:txBody>
                  <a:tcPr marL="90000" marT="36000" marB="3600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US" sz="1000" b="1">
                        <a:solidFill>
                          <a:schemeClr val="tx1"/>
                        </a:solidFill>
                      </a:endParaRPr>
                    </a:p>
                  </a:txBody>
                  <a:tcPr marL="90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>
                        <a:solidFill>
                          <a:schemeClr val="tx1"/>
                        </a:solidFill>
                      </a:endParaRPr>
                    </a:p>
                  </a:txBody>
                  <a:tcPr marL="90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>
                        <a:solidFill>
                          <a:schemeClr val="tx1"/>
                        </a:solidFill>
                      </a:endParaRPr>
                    </a:p>
                  </a:txBody>
                  <a:tcPr marL="90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>
                        <a:solidFill>
                          <a:schemeClr val="tx1"/>
                        </a:solidFill>
                      </a:endParaRPr>
                    </a:p>
                  </a:txBody>
                  <a:tcPr marL="90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>
                        <a:solidFill>
                          <a:schemeClr val="tx1"/>
                        </a:solidFill>
                      </a:endParaRPr>
                    </a:p>
                  </a:txBody>
                  <a:tcPr marL="90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800">
                        <a:solidFill>
                          <a:schemeClr val="tx1"/>
                        </a:solidFill>
                      </a:endParaRPr>
                    </a:p>
                  </a:txBody>
                  <a:tcPr marL="90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800">
                        <a:solidFill>
                          <a:schemeClr val="tx1"/>
                        </a:solidFill>
                      </a:endParaRPr>
                    </a:p>
                  </a:txBody>
                  <a:tcPr marL="90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6662259"/>
                  </a:ext>
                </a:extLst>
              </a:tr>
              <a:tr h="306000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GB" sz="1000">
                          <a:solidFill>
                            <a:schemeClr val="tx1"/>
                          </a:solidFill>
                        </a:rPr>
                        <a:t>VB10.COV2</a:t>
                      </a:r>
                      <a:endParaRPr lang="en-US" sz="1000">
                        <a:solidFill>
                          <a:schemeClr val="tx1"/>
                        </a:solidFill>
                      </a:endParaRPr>
                    </a:p>
                  </a:txBody>
                  <a:tcPr marL="90000" marT="36000" marB="36000" anchor="ctr">
                    <a:lnL w="12700" cmpd="sng">
                      <a:noFill/>
                    </a:lnL>
                    <a:lnR w="12700" cap="flat" cmpd="sng" algn="ctr">
                      <a:solidFill>
                        <a:srgbClr val="A0A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000">
                          <a:solidFill>
                            <a:schemeClr val="tx1"/>
                          </a:solidFill>
                        </a:rPr>
                        <a:t>SARS-CoV-2 </a:t>
                      </a:r>
                    </a:p>
                  </a:txBody>
                  <a:tcPr marL="90000" marT="36000" marB="36000" anchor="ctr">
                    <a:lnL w="12700" cap="flat" cmpd="sng" algn="ctr">
                      <a:solidFill>
                        <a:srgbClr val="A0A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0A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>
                        <a:solidFill>
                          <a:schemeClr val="tx1"/>
                        </a:solidFill>
                      </a:endParaRPr>
                    </a:p>
                  </a:txBody>
                  <a:tcPr marL="90000" marT="36000" marB="36000" anchor="ctr">
                    <a:lnL w="12700" cap="flat" cmpd="sng" algn="ctr">
                      <a:solidFill>
                        <a:srgbClr val="A0A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>
                        <a:solidFill>
                          <a:schemeClr val="tx1"/>
                        </a:solidFill>
                      </a:endParaRPr>
                    </a:p>
                  </a:txBody>
                  <a:tcPr marL="90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>
                        <a:solidFill>
                          <a:schemeClr val="tx1"/>
                        </a:solidFill>
                      </a:endParaRPr>
                    </a:p>
                  </a:txBody>
                  <a:tcPr marL="90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>
                        <a:solidFill>
                          <a:schemeClr val="tx1"/>
                        </a:solidFill>
                      </a:endParaRPr>
                    </a:p>
                  </a:txBody>
                  <a:tcPr marL="90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800" spc="-30">
                          <a:solidFill>
                            <a:schemeClr val="tx1"/>
                          </a:solidFill>
                        </a:rPr>
                        <a:t>Adaptive</a:t>
                      </a:r>
                      <a:br>
                        <a:rPr lang="en-US" sz="800" spc="-30">
                          <a:solidFill>
                            <a:schemeClr val="tx1"/>
                          </a:solidFill>
                        </a:rPr>
                      </a:br>
                      <a:r>
                        <a:rPr lang="en-US" sz="800" spc="-30">
                          <a:solidFill>
                            <a:schemeClr val="tx1"/>
                          </a:solidFill>
                        </a:rPr>
                        <a:t>Biotechnologies</a:t>
                      </a:r>
                      <a:r>
                        <a:rPr lang="en-US" sz="800" spc="-30" baseline="3000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marL="90000" marT="108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tx1"/>
                          </a:solidFill>
                        </a:rPr>
                        <a:t>1H22: Interim data</a:t>
                      </a:r>
                    </a:p>
                  </a:txBody>
                  <a:tcPr marL="90000" marT="108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59313653"/>
                  </a:ext>
                </a:extLst>
              </a:tr>
              <a:tr h="306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>
                          <a:solidFill>
                            <a:schemeClr val="tx1"/>
                          </a:solidFill>
                        </a:rPr>
                        <a:t>Regeneron program 4</a:t>
                      </a:r>
                    </a:p>
                  </a:txBody>
                  <a:tcPr marL="90000" marT="36000" marB="36000" anchor="ctr">
                    <a:lnL w="12700" cmpd="sng">
                      <a:noFill/>
                    </a:lnL>
                    <a:lnR w="12700" cap="flat" cmpd="sng" algn="ctr">
                      <a:solidFill>
                        <a:srgbClr val="A0A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Undisclosed</a:t>
                      </a:r>
                    </a:p>
                  </a:txBody>
                  <a:tcPr marL="90000" marT="36000" marB="36000" anchor="ctr">
                    <a:lnL w="12700" cap="flat" cmpd="sng" algn="ctr">
                      <a:solidFill>
                        <a:srgbClr val="A0A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0A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>
                        <a:solidFill>
                          <a:schemeClr val="tx1"/>
                        </a:solidFill>
                      </a:endParaRPr>
                    </a:p>
                  </a:txBody>
                  <a:tcPr marL="90000" marT="36000" marB="36000" anchor="ctr">
                    <a:lnL w="12700" cap="flat" cmpd="sng" algn="ctr">
                      <a:solidFill>
                        <a:srgbClr val="A0A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>
                        <a:solidFill>
                          <a:schemeClr val="tx1"/>
                        </a:solidFill>
                      </a:endParaRPr>
                    </a:p>
                  </a:txBody>
                  <a:tcPr marL="90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>
                        <a:solidFill>
                          <a:schemeClr val="tx1"/>
                        </a:solidFill>
                      </a:endParaRPr>
                    </a:p>
                  </a:txBody>
                  <a:tcPr marL="90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>
                        <a:solidFill>
                          <a:schemeClr val="tx1"/>
                        </a:solidFill>
                      </a:endParaRPr>
                    </a:p>
                  </a:txBody>
                  <a:tcPr marL="90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>
                          <a:solidFill>
                            <a:schemeClr val="tx1"/>
                          </a:solidFill>
                        </a:rPr>
                        <a:t>Regeneron</a:t>
                      </a:r>
                      <a:r>
                        <a:rPr lang="en-US" sz="800" baseline="3000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US" sz="800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en-US" sz="800" baseline="30000">
                        <a:solidFill>
                          <a:schemeClr val="tx1"/>
                        </a:solidFill>
                      </a:endParaRPr>
                    </a:p>
                  </a:txBody>
                  <a:tcPr marL="90000" marT="108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en-US" sz="800">
                        <a:solidFill>
                          <a:schemeClr val="tx1"/>
                        </a:solidFill>
                      </a:endParaRPr>
                    </a:p>
                  </a:txBody>
                  <a:tcPr marL="90000" marT="108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8106826"/>
                  </a:ext>
                </a:extLst>
              </a:tr>
              <a:tr h="306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>
                          <a:solidFill>
                            <a:schemeClr val="tx1"/>
                          </a:solidFill>
                        </a:rPr>
                        <a:t>Regeneron program 5</a:t>
                      </a:r>
                    </a:p>
                  </a:txBody>
                  <a:tcPr marL="90000" marT="36000" marB="36000" anchor="ctr">
                    <a:lnL w="12700" cmpd="sng">
                      <a:noFill/>
                    </a:lnL>
                    <a:lnR w="12700" cap="flat" cmpd="sng" algn="ctr">
                      <a:solidFill>
                        <a:srgbClr val="A0A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Undisclosed</a:t>
                      </a:r>
                    </a:p>
                  </a:txBody>
                  <a:tcPr marL="90000" marT="36000" marB="36000" anchor="ctr">
                    <a:lnL w="12700" cap="flat" cmpd="sng" algn="ctr">
                      <a:solidFill>
                        <a:srgbClr val="A0A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0A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>
                        <a:solidFill>
                          <a:schemeClr val="tx1"/>
                        </a:solidFill>
                      </a:endParaRPr>
                    </a:p>
                  </a:txBody>
                  <a:tcPr marL="90000" marT="36000" marB="36000" anchor="ctr">
                    <a:lnL w="12700" cap="flat" cmpd="sng" algn="ctr">
                      <a:solidFill>
                        <a:srgbClr val="A0A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>
                        <a:solidFill>
                          <a:schemeClr val="tx1"/>
                        </a:solidFill>
                      </a:endParaRPr>
                    </a:p>
                  </a:txBody>
                  <a:tcPr marL="90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>
                        <a:solidFill>
                          <a:schemeClr val="tx1"/>
                        </a:solidFill>
                      </a:endParaRPr>
                    </a:p>
                  </a:txBody>
                  <a:tcPr marL="90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>
                        <a:solidFill>
                          <a:schemeClr val="tx1"/>
                        </a:solidFill>
                      </a:endParaRPr>
                    </a:p>
                  </a:txBody>
                  <a:tcPr marL="90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>
                          <a:solidFill>
                            <a:schemeClr val="tx1"/>
                          </a:solidFill>
                        </a:rPr>
                        <a:t>Regeneron</a:t>
                      </a:r>
                      <a:r>
                        <a:rPr lang="en-US" sz="800" baseline="3000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US" sz="800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en-US" sz="800" baseline="30000">
                        <a:solidFill>
                          <a:schemeClr val="tx1"/>
                        </a:solidFill>
                      </a:endParaRPr>
                    </a:p>
                  </a:txBody>
                  <a:tcPr marL="90000" marT="108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en-US" sz="800">
                        <a:solidFill>
                          <a:schemeClr val="tx1"/>
                        </a:solidFill>
                      </a:endParaRPr>
                    </a:p>
                  </a:txBody>
                  <a:tcPr marL="90000" marT="108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7962321"/>
                  </a:ext>
                </a:extLst>
              </a:tr>
              <a:tr h="306000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000">
                          <a:solidFill>
                            <a:schemeClr val="tx1"/>
                          </a:solidFill>
                        </a:rPr>
                        <a:t>Internal programs</a:t>
                      </a:r>
                    </a:p>
                  </a:txBody>
                  <a:tcPr marL="90000" marT="36000" marB="36000" anchor="ctr">
                    <a:lnL w="12700" cmpd="sng">
                      <a:noFill/>
                    </a:lnL>
                    <a:lnR w="12700" cap="flat" cmpd="sng" algn="ctr">
                      <a:solidFill>
                        <a:srgbClr val="A0A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000">
                          <a:solidFill>
                            <a:schemeClr val="tx1"/>
                          </a:solidFill>
                        </a:rPr>
                        <a:t>Undisclosed targets within infectious disease</a:t>
                      </a:r>
                    </a:p>
                  </a:txBody>
                  <a:tcPr marL="90000" marT="36000" marB="36000" anchor="ctr">
                    <a:lnL w="12700" cap="flat" cmpd="sng" algn="ctr">
                      <a:solidFill>
                        <a:srgbClr val="A0A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0A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>
                        <a:solidFill>
                          <a:schemeClr val="tx1"/>
                        </a:solidFill>
                      </a:endParaRPr>
                    </a:p>
                  </a:txBody>
                  <a:tcPr marL="90000" marT="36000" marB="36000" anchor="ctr">
                    <a:lnL w="12700" cap="flat" cmpd="sng" algn="ctr">
                      <a:solidFill>
                        <a:srgbClr val="A0A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>
                        <a:solidFill>
                          <a:schemeClr val="tx1"/>
                        </a:solidFill>
                      </a:endParaRPr>
                    </a:p>
                  </a:txBody>
                  <a:tcPr marL="90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>
                        <a:solidFill>
                          <a:schemeClr val="tx1"/>
                        </a:solidFill>
                      </a:endParaRPr>
                    </a:p>
                  </a:txBody>
                  <a:tcPr marL="90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>
                        <a:solidFill>
                          <a:schemeClr val="tx1"/>
                        </a:solidFill>
                      </a:endParaRPr>
                    </a:p>
                  </a:txBody>
                  <a:tcPr marL="90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en-US" sz="800" baseline="30000">
                        <a:solidFill>
                          <a:schemeClr val="tx1"/>
                        </a:solidFill>
                      </a:endParaRPr>
                    </a:p>
                  </a:txBody>
                  <a:tcPr marL="90000" marT="108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en-US" sz="800">
                        <a:solidFill>
                          <a:schemeClr val="tx1"/>
                        </a:solidFill>
                      </a:endParaRPr>
                    </a:p>
                  </a:txBody>
                  <a:tcPr marL="90000" marT="108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6068449"/>
                  </a:ext>
                </a:extLst>
              </a:tr>
            </a:tbl>
          </a:graphicData>
        </a:graphic>
      </p:graphicFrame>
      <p:sp>
        <p:nvSpPr>
          <p:cNvPr id="7" name="Oval 6">
            <a:extLst>
              <a:ext uri="{FF2B5EF4-FFF2-40B4-BE49-F238E27FC236}">
                <a16:creationId xmlns:a16="http://schemas.microsoft.com/office/drawing/2014/main" id="{1D505F0E-0392-4184-B3CB-69436B3BD3F8}"/>
              </a:ext>
            </a:extLst>
          </p:cNvPr>
          <p:cNvSpPr/>
          <p:nvPr/>
        </p:nvSpPr>
        <p:spPr>
          <a:xfrm>
            <a:off x="4566151" y="2109337"/>
            <a:ext cx="180000" cy="180000"/>
          </a:xfrm>
          <a:prstGeom prst="ellipse">
            <a:avLst/>
          </a:prstGeom>
          <a:noFill/>
          <a:ln>
            <a:solidFill>
              <a:srgbClr val="CDCD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7928E713-A4E9-4CD2-B4E9-63A0A4D19A34}"/>
              </a:ext>
            </a:extLst>
          </p:cNvPr>
          <p:cNvSpPr/>
          <p:nvPr/>
        </p:nvSpPr>
        <p:spPr>
          <a:xfrm>
            <a:off x="5880104" y="2124712"/>
            <a:ext cx="180000" cy="180000"/>
          </a:xfrm>
          <a:prstGeom prst="ellipse">
            <a:avLst/>
          </a:prstGeom>
          <a:noFill/>
          <a:ln>
            <a:solidFill>
              <a:srgbClr val="CDCD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33730EDD-EDAC-44CA-9BCD-D373CA7C750C}"/>
              </a:ext>
            </a:extLst>
          </p:cNvPr>
          <p:cNvSpPr/>
          <p:nvPr/>
        </p:nvSpPr>
        <p:spPr>
          <a:xfrm>
            <a:off x="7123785" y="2124712"/>
            <a:ext cx="180000" cy="180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F055D26F-A964-4929-8AFA-12D6DA182585}"/>
              </a:ext>
            </a:extLst>
          </p:cNvPr>
          <p:cNvSpPr/>
          <p:nvPr/>
        </p:nvSpPr>
        <p:spPr>
          <a:xfrm>
            <a:off x="8426827" y="2124712"/>
            <a:ext cx="180000" cy="180000"/>
          </a:xfrm>
          <a:prstGeom prst="ellipse">
            <a:avLst/>
          </a:prstGeom>
          <a:noFill/>
          <a:ln>
            <a:solidFill>
              <a:srgbClr val="CDCD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4E593017-B212-4E2F-ABF5-CA34337A5AD7}"/>
              </a:ext>
            </a:extLst>
          </p:cNvPr>
          <p:cNvSpPr/>
          <p:nvPr/>
        </p:nvSpPr>
        <p:spPr>
          <a:xfrm>
            <a:off x="4566151" y="3334598"/>
            <a:ext cx="180000" cy="180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3B65B480-F3D8-4971-B322-0610EE81593F}"/>
              </a:ext>
            </a:extLst>
          </p:cNvPr>
          <p:cNvSpPr/>
          <p:nvPr/>
        </p:nvSpPr>
        <p:spPr>
          <a:xfrm>
            <a:off x="5880104" y="3349973"/>
            <a:ext cx="180000" cy="180000"/>
          </a:xfrm>
          <a:prstGeom prst="ellipse">
            <a:avLst/>
          </a:prstGeom>
          <a:noFill/>
          <a:ln>
            <a:solidFill>
              <a:srgbClr val="CDCD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B953EFFF-FA67-4329-BDD1-0E5567F25637}"/>
              </a:ext>
            </a:extLst>
          </p:cNvPr>
          <p:cNvSpPr/>
          <p:nvPr/>
        </p:nvSpPr>
        <p:spPr>
          <a:xfrm>
            <a:off x="7123785" y="3349973"/>
            <a:ext cx="180000" cy="180000"/>
          </a:xfrm>
          <a:prstGeom prst="ellipse">
            <a:avLst/>
          </a:prstGeom>
          <a:noFill/>
          <a:ln>
            <a:solidFill>
              <a:srgbClr val="CDCD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4582D02E-A925-40ED-88EB-48D1F49F724C}"/>
              </a:ext>
            </a:extLst>
          </p:cNvPr>
          <p:cNvSpPr/>
          <p:nvPr/>
        </p:nvSpPr>
        <p:spPr>
          <a:xfrm>
            <a:off x="8426827" y="3349973"/>
            <a:ext cx="180000" cy="180000"/>
          </a:xfrm>
          <a:prstGeom prst="ellipse">
            <a:avLst/>
          </a:prstGeom>
          <a:noFill/>
          <a:ln>
            <a:solidFill>
              <a:srgbClr val="CDCD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F57DFDD2-6E7B-416A-B98D-C897D9E97AE7}"/>
              </a:ext>
            </a:extLst>
          </p:cNvPr>
          <p:cNvSpPr/>
          <p:nvPr/>
        </p:nvSpPr>
        <p:spPr>
          <a:xfrm>
            <a:off x="4566151" y="3927749"/>
            <a:ext cx="180000" cy="180000"/>
          </a:xfrm>
          <a:prstGeom prst="ellipse">
            <a:avLst/>
          </a:prstGeom>
          <a:noFill/>
          <a:ln>
            <a:solidFill>
              <a:srgbClr val="CDCD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A2571CBA-1895-4ED2-8E95-4DB5775CC506}"/>
              </a:ext>
            </a:extLst>
          </p:cNvPr>
          <p:cNvSpPr/>
          <p:nvPr/>
        </p:nvSpPr>
        <p:spPr>
          <a:xfrm>
            <a:off x="5880104" y="3943124"/>
            <a:ext cx="180000" cy="180000"/>
          </a:xfrm>
          <a:prstGeom prst="ellipse">
            <a:avLst/>
          </a:prstGeom>
          <a:noFill/>
          <a:ln>
            <a:solidFill>
              <a:srgbClr val="CDCD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D230D49A-F8CA-48D1-9AAC-066ABAF900AE}"/>
              </a:ext>
            </a:extLst>
          </p:cNvPr>
          <p:cNvSpPr/>
          <p:nvPr/>
        </p:nvSpPr>
        <p:spPr>
          <a:xfrm>
            <a:off x="7123785" y="3943124"/>
            <a:ext cx="180000" cy="18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3979C69F-9A13-48FC-95C3-016E88416EC7}"/>
              </a:ext>
            </a:extLst>
          </p:cNvPr>
          <p:cNvSpPr/>
          <p:nvPr/>
        </p:nvSpPr>
        <p:spPr>
          <a:xfrm>
            <a:off x="8426827" y="3943124"/>
            <a:ext cx="180000" cy="180000"/>
          </a:xfrm>
          <a:prstGeom prst="ellipse">
            <a:avLst/>
          </a:prstGeom>
          <a:noFill/>
          <a:ln>
            <a:solidFill>
              <a:srgbClr val="CDCD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55EEE0D2-0DCE-4135-A98B-E373A39C1940}"/>
              </a:ext>
            </a:extLst>
          </p:cNvPr>
          <p:cNvSpPr/>
          <p:nvPr/>
        </p:nvSpPr>
        <p:spPr>
          <a:xfrm>
            <a:off x="4566151" y="4235033"/>
            <a:ext cx="180000" cy="180000"/>
          </a:xfrm>
          <a:prstGeom prst="ellipse">
            <a:avLst/>
          </a:prstGeom>
          <a:noFill/>
          <a:ln>
            <a:solidFill>
              <a:srgbClr val="CDCD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B682EC32-A56E-46FB-918C-9D50AB1256AC}"/>
              </a:ext>
            </a:extLst>
          </p:cNvPr>
          <p:cNvSpPr/>
          <p:nvPr/>
        </p:nvSpPr>
        <p:spPr>
          <a:xfrm>
            <a:off x="5880104" y="4250408"/>
            <a:ext cx="180000" cy="18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7283F973-99C1-4C9A-9C0E-540795F971A7}"/>
              </a:ext>
            </a:extLst>
          </p:cNvPr>
          <p:cNvSpPr/>
          <p:nvPr/>
        </p:nvSpPr>
        <p:spPr>
          <a:xfrm>
            <a:off x="7123785" y="4250408"/>
            <a:ext cx="180000" cy="180000"/>
          </a:xfrm>
          <a:prstGeom prst="ellipse">
            <a:avLst/>
          </a:prstGeom>
          <a:noFill/>
          <a:ln>
            <a:solidFill>
              <a:srgbClr val="CDCD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1E912AD4-3805-4CE6-9B80-E1F0D4790BF7}"/>
              </a:ext>
            </a:extLst>
          </p:cNvPr>
          <p:cNvSpPr/>
          <p:nvPr/>
        </p:nvSpPr>
        <p:spPr>
          <a:xfrm>
            <a:off x="8426827" y="4250408"/>
            <a:ext cx="180000" cy="180000"/>
          </a:xfrm>
          <a:prstGeom prst="ellipse">
            <a:avLst/>
          </a:prstGeom>
          <a:noFill/>
          <a:ln>
            <a:solidFill>
              <a:srgbClr val="CDCD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294A2001-4377-4DF9-A3F4-041AABB68547}"/>
              </a:ext>
            </a:extLst>
          </p:cNvPr>
          <p:cNvSpPr/>
          <p:nvPr/>
        </p:nvSpPr>
        <p:spPr>
          <a:xfrm>
            <a:off x="4566151" y="4921822"/>
            <a:ext cx="180000" cy="180000"/>
          </a:xfrm>
          <a:prstGeom prst="ellipse">
            <a:avLst/>
          </a:prstGeom>
          <a:noFill/>
          <a:ln>
            <a:solidFill>
              <a:srgbClr val="CDCD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4DCED354-F109-4B6C-B1D8-D13D15A1D7D2}"/>
              </a:ext>
            </a:extLst>
          </p:cNvPr>
          <p:cNvSpPr/>
          <p:nvPr/>
        </p:nvSpPr>
        <p:spPr>
          <a:xfrm>
            <a:off x="5880104" y="4937197"/>
            <a:ext cx="180000" cy="1800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AFF17BFC-4292-4554-A636-A1553D4E6074}"/>
              </a:ext>
            </a:extLst>
          </p:cNvPr>
          <p:cNvSpPr/>
          <p:nvPr/>
        </p:nvSpPr>
        <p:spPr>
          <a:xfrm>
            <a:off x="7123785" y="4937197"/>
            <a:ext cx="180000" cy="180000"/>
          </a:xfrm>
          <a:prstGeom prst="ellipse">
            <a:avLst/>
          </a:prstGeom>
          <a:noFill/>
          <a:ln>
            <a:solidFill>
              <a:srgbClr val="CDCD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F2FFA858-68F2-4D15-A988-DB3352E50679}"/>
              </a:ext>
            </a:extLst>
          </p:cNvPr>
          <p:cNvSpPr/>
          <p:nvPr/>
        </p:nvSpPr>
        <p:spPr>
          <a:xfrm>
            <a:off x="8426827" y="4937197"/>
            <a:ext cx="180000" cy="180000"/>
          </a:xfrm>
          <a:prstGeom prst="ellipse">
            <a:avLst/>
          </a:prstGeom>
          <a:noFill/>
          <a:ln>
            <a:solidFill>
              <a:srgbClr val="CDCD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D2FBEC-0FEF-437B-A575-2104ACB14DA1}"/>
              </a:ext>
            </a:extLst>
          </p:cNvPr>
          <p:cNvSpPr txBox="1"/>
          <p:nvPr/>
        </p:nvSpPr>
        <p:spPr>
          <a:xfrm>
            <a:off x="495877" y="6172395"/>
            <a:ext cx="11165288" cy="184666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GB" sz="600" spc="-40"/>
              <a:t>1. Genentech has an exclusive license to VB10.NEO;  2. Collaboration with </a:t>
            </a:r>
            <a:r>
              <a:rPr lang="en-GB" sz="600" spc="-40" err="1"/>
              <a:t>Nektar</a:t>
            </a:r>
            <a:r>
              <a:rPr lang="en-GB" sz="600" spc="-40"/>
              <a:t> Therapeutics on combining NKTR-214 (</a:t>
            </a:r>
            <a:r>
              <a:rPr lang="en-GB" sz="600" spc="-40" err="1"/>
              <a:t>bempegaldesleukin</a:t>
            </a:r>
            <a:r>
              <a:rPr lang="en-GB" sz="600" spc="-40"/>
              <a:t>) with VB10.NEO in trial arm 5B (SCCHN);  3..Roche supplies atezolizumab;  4. Collaboration with Adaptive Biotechnologies on SARS-CoV-2 T cell  vaccine; 5. Collaboration with Regeneron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2E97FBF4-4EDD-40F1-8DED-4751A46F67AC}"/>
              </a:ext>
            </a:extLst>
          </p:cNvPr>
          <p:cNvSpPr/>
          <p:nvPr/>
        </p:nvSpPr>
        <p:spPr>
          <a:xfrm>
            <a:off x="4566151" y="2415652"/>
            <a:ext cx="180000" cy="180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C48F8C8B-B4B7-40F9-82A3-A652CD568B8E}"/>
              </a:ext>
            </a:extLst>
          </p:cNvPr>
          <p:cNvSpPr/>
          <p:nvPr/>
        </p:nvSpPr>
        <p:spPr>
          <a:xfrm>
            <a:off x="5880104" y="2431027"/>
            <a:ext cx="180000" cy="180000"/>
          </a:xfrm>
          <a:prstGeom prst="ellipse">
            <a:avLst/>
          </a:prstGeom>
          <a:noFill/>
          <a:ln>
            <a:solidFill>
              <a:srgbClr val="CDCD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4AAFAFFC-A316-4870-A16F-8A72F4A36733}"/>
              </a:ext>
            </a:extLst>
          </p:cNvPr>
          <p:cNvSpPr/>
          <p:nvPr/>
        </p:nvSpPr>
        <p:spPr>
          <a:xfrm>
            <a:off x="7123785" y="2431027"/>
            <a:ext cx="180000" cy="180000"/>
          </a:xfrm>
          <a:prstGeom prst="ellipse">
            <a:avLst/>
          </a:prstGeom>
          <a:noFill/>
          <a:ln>
            <a:solidFill>
              <a:srgbClr val="CDCD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05184E8-8939-4322-A6D2-45A49575332C}"/>
              </a:ext>
            </a:extLst>
          </p:cNvPr>
          <p:cNvSpPr/>
          <p:nvPr/>
        </p:nvSpPr>
        <p:spPr>
          <a:xfrm>
            <a:off x="8426827" y="2431027"/>
            <a:ext cx="180000" cy="180000"/>
          </a:xfrm>
          <a:prstGeom prst="ellipse">
            <a:avLst/>
          </a:prstGeom>
          <a:noFill/>
          <a:ln>
            <a:solidFill>
              <a:srgbClr val="CDCD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A87FA8CC-2FD8-4C98-A65E-AEB7EE6009AA}"/>
              </a:ext>
            </a:extLst>
          </p:cNvPr>
          <p:cNvSpPr/>
          <p:nvPr/>
        </p:nvSpPr>
        <p:spPr>
          <a:xfrm>
            <a:off x="4566151" y="2721967"/>
            <a:ext cx="180000" cy="180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34A0F3E1-584C-4C7A-942E-FC319CAF1AC2}"/>
              </a:ext>
            </a:extLst>
          </p:cNvPr>
          <p:cNvSpPr/>
          <p:nvPr/>
        </p:nvSpPr>
        <p:spPr>
          <a:xfrm>
            <a:off x="5880104" y="2737342"/>
            <a:ext cx="180000" cy="180000"/>
          </a:xfrm>
          <a:prstGeom prst="ellipse">
            <a:avLst/>
          </a:prstGeom>
          <a:noFill/>
          <a:ln>
            <a:solidFill>
              <a:srgbClr val="CDCD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EEF3FBE9-1296-4353-9751-1B1E59DA6579}"/>
              </a:ext>
            </a:extLst>
          </p:cNvPr>
          <p:cNvSpPr/>
          <p:nvPr/>
        </p:nvSpPr>
        <p:spPr>
          <a:xfrm>
            <a:off x="7123785" y="2737342"/>
            <a:ext cx="180000" cy="180000"/>
          </a:xfrm>
          <a:prstGeom prst="ellipse">
            <a:avLst/>
          </a:prstGeom>
          <a:noFill/>
          <a:ln>
            <a:solidFill>
              <a:srgbClr val="CDCD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C64AC4C1-419A-4CDC-AE32-E7B8C2362A86}"/>
              </a:ext>
            </a:extLst>
          </p:cNvPr>
          <p:cNvSpPr/>
          <p:nvPr/>
        </p:nvSpPr>
        <p:spPr>
          <a:xfrm>
            <a:off x="8426827" y="2737342"/>
            <a:ext cx="180000" cy="180000"/>
          </a:xfrm>
          <a:prstGeom prst="ellipse">
            <a:avLst/>
          </a:prstGeom>
          <a:noFill/>
          <a:ln>
            <a:solidFill>
              <a:srgbClr val="CDCD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04A12F03-80DA-4570-8A75-FCBC50B9051C}"/>
              </a:ext>
            </a:extLst>
          </p:cNvPr>
          <p:cNvSpPr/>
          <p:nvPr/>
        </p:nvSpPr>
        <p:spPr>
          <a:xfrm>
            <a:off x="4566151" y="3028282"/>
            <a:ext cx="180000" cy="180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8F967C9B-4999-4274-9E75-A6A59894452A}"/>
              </a:ext>
            </a:extLst>
          </p:cNvPr>
          <p:cNvSpPr/>
          <p:nvPr/>
        </p:nvSpPr>
        <p:spPr>
          <a:xfrm>
            <a:off x="5880104" y="3043657"/>
            <a:ext cx="180000" cy="180000"/>
          </a:xfrm>
          <a:prstGeom prst="ellipse">
            <a:avLst/>
          </a:prstGeom>
          <a:noFill/>
          <a:ln>
            <a:solidFill>
              <a:srgbClr val="CDCD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41AC1F48-8164-47B5-982A-FD4503D474D2}"/>
              </a:ext>
            </a:extLst>
          </p:cNvPr>
          <p:cNvSpPr/>
          <p:nvPr/>
        </p:nvSpPr>
        <p:spPr>
          <a:xfrm>
            <a:off x="7123785" y="3043657"/>
            <a:ext cx="180000" cy="180000"/>
          </a:xfrm>
          <a:prstGeom prst="ellipse">
            <a:avLst/>
          </a:prstGeom>
          <a:noFill/>
          <a:ln>
            <a:solidFill>
              <a:srgbClr val="CDCD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D10B27E9-75D8-4EAF-A74A-C3F0413675E1}"/>
              </a:ext>
            </a:extLst>
          </p:cNvPr>
          <p:cNvSpPr/>
          <p:nvPr/>
        </p:nvSpPr>
        <p:spPr>
          <a:xfrm>
            <a:off x="8426827" y="3043657"/>
            <a:ext cx="180000" cy="180000"/>
          </a:xfrm>
          <a:prstGeom prst="ellipse">
            <a:avLst/>
          </a:prstGeom>
          <a:noFill/>
          <a:ln>
            <a:solidFill>
              <a:srgbClr val="CDCD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178371B1-9D60-43D7-9DFC-4472FE2C56E0}"/>
              </a:ext>
            </a:extLst>
          </p:cNvPr>
          <p:cNvSpPr/>
          <p:nvPr/>
        </p:nvSpPr>
        <p:spPr>
          <a:xfrm>
            <a:off x="5880104" y="5891225"/>
            <a:ext cx="180000" cy="180000"/>
          </a:xfrm>
          <a:prstGeom prst="ellipse">
            <a:avLst/>
          </a:prstGeom>
          <a:noFill/>
          <a:ln>
            <a:solidFill>
              <a:srgbClr val="CDCD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F8A1A87A-4CC2-4FA3-AE2D-544B69F91D7F}"/>
              </a:ext>
            </a:extLst>
          </p:cNvPr>
          <p:cNvSpPr/>
          <p:nvPr/>
        </p:nvSpPr>
        <p:spPr>
          <a:xfrm>
            <a:off x="4566151" y="5891225"/>
            <a:ext cx="180000" cy="1800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21008054-4368-46E6-A303-6CDCAF8D4C61}"/>
              </a:ext>
            </a:extLst>
          </p:cNvPr>
          <p:cNvSpPr/>
          <p:nvPr/>
        </p:nvSpPr>
        <p:spPr>
          <a:xfrm>
            <a:off x="7123785" y="5891225"/>
            <a:ext cx="180000" cy="180000"/>
          </a:xfrm>
          <a:prstGeom prst="ellipse">
            <a:avLst/>
          </a:prstGeom>
          <a:noFill/>
          <a:ln>
            <a:solidFill>
              <a:srgbClr val="CDCD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C2B7213B-9539-4DE6-B59E-53630A461C8B}"/>
              </a:ext>
            </a:extLst>
          </p:cNvPr>
          <p:cNvSpPr/>
          <p:nvPr/>
        </p:nvSpPr>
        <p:spPr>
          <a:xfrm>
            <a:off x="8426827" y="5891225"/>
            <a:ext cx="180000" cy="180000"/>
          </a:xfrm>
          <a:prstGeom prst="ellipse">
            <a:avLst/>
          </a:prstGeom>
          <a:noFill/>
          <a:ln>
            <a:solidFill>
              <a:srgbClr val="CDCD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ECD4B663-41E0-4686-906B-6E3514777502}"/>
              </a:ext>
            </a:extLst>
          </p:cNvPr>
          <p:cNvSpPr/>
          <p:nvPr/>
        </p:nvSpPr>
        <p:spPr>
          <a:xfrm>
            <a:off x="4566151" y="5253349"/>
            <a:ext cx="180000" cy="1800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2B461D7C-21D2-4F09-B6F4-06187EF683CD}"/>
              </a:ext>
            </a:extLst>
          </p:cNvPr>
          <p:cNvSpPr/>
          <p:nvPr/>
        </p:nvSpPr>
        <p:spPr>
          <a:xfrm>
            <a:off x="5880104" y="5268724"/>
            <a:ext cx="180000" cy="180000"/>
          </a:xfrm>
          <a:prstGeom prst="ellipse">
            <a:avLst/>
          </a:prstGeom>
          <a:noFill/>
          <a:ln>
            <a:solidFill>
              <a:srgbClr val="CDCD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303DEA8D-B0BC-4C16-BBF0-8D29D23D67A0}"/>
              </a:ext>
            </a:extLst>
          </p:cNvPr>
          <p:cNvSpPr/>
          <p:nvPr/>
        </p:nvSpPr>
        <p:spPr>
          <a:xfrm>
            <a:off x="7123785" y="5268724"/>
            <a:ext cx="180000" cy="180000"/>
          </a:xfrm>
          <a:prstGeom prst="ellipse">
            <a:avLst/>
          </a:prstGeom>
          <a:noFill/>
          <a:ln>
            <a:solidFill>
              <a:srgbClr val="CDCD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3F9247A2-46A5-4900-B561-4AF023F76A8E}"/>
              </a:ext>
            </a:extLst>
          </p:cNvPr>
          <p:cNvSpPr/>
          <p:nvPr/>
        </p:nvSpPr>
        <p:spPr>
          <a:xfrm>
            <a:off x="8426827" y="5268724"/>
            <a:ext cx="180000" cy="180000"/>
          </a:xfrm>
          <a:prstGeom prst="ellipse">
            <a:avLst/>
          </a:prstGeom>
          <a:noFill/>
          <a:ln>
            <a:solidFill>
              <a:srgbClr val="CDCD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BE934541-316A-43BC-B60C-4628F6783EE5}"/>
              </a:ext>
            </a:extLst>
          </p:cNvPr>
          <p:cNvSpPr/>
          <p:nvPr/>
        </p:nvSpPr>
        <p:spPr>
          <a:xfrm>
            <a:off x="4566151" y="5559664"/>
            <a:ext cx="180000" cy="1800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3208A1AE-D254-4A3A-B4C1-3272899822A9}"/>
              </a:ext>
            </a:extLst>
          </p:cNvPr>
          <p:cNvSpPr/>
          <p:nvPr/>
        </p:nvSpPr>
        <p:spPr>
          <a:xfrm>
            <a:off x="5880104" y="5575039"/>
            <a:ext cx="180000" cy="180000"/>
          </a:xfrm>
          <a:prstGeom prst="ellipse">
            <a:avLst/>
          </a:prstGeom>
          <a:noFill/>
          <a:ln>
            <a:solidFill>
              <a:srgbClr val="CDCD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F4BEB271-CA0F-48A0-A0AD-D3B5AA844C48}"/>
              </a:ext>
            </a:extLst>
          </p:cNvPr>
          <p:cNvSpPr/>
          <p:nvPr/>
        </p:nvSpPr>
        <p:spPr>
          <a:xfrm>
            <a:off x="7123785" y="5575039"/>
            <a:ext cx="180000" cy="180000"/>
          </a:xfrm>
          <a:prstGeom prst="ellipse">
            <a:avLst/>
          </a:prstGeom>
          <a:noFill/>
          <a:ln>
            <a:solidFill>
              <a:srgbClr val="CDCD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079A80BA-117B-48B4-A556-4010DE37BD28}"/>
              </a:ext>
            </a:extLst>
          </p:cNvPr>
          <p:cNvSpPr/>
          <p:nvPr/>
        </p:nvSpPr>
        <p:spPr>
          <a:xfrm>
            <a:off x="8426827" y="5575039"/>
            <a:ext cx="180000" cy="180000"/>
          </a:xfrm>
          <a:prstGeom prst="ellipse">
            <a:avLst/>
          </a:prstGeom>
          <a:noFill/>
          <a:ln>
            <a:solidFill>
              <a:srgbClr val="CDCD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9498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Objekt 25" hidden="1">
            <a:extLst>
              <a:ext uri="{FF2B5EF4-FFF2-40B4-BE49-F238E27FC236}">
                <a16:creationId xmlns:a16="http://schemas.microsoft.com/office/drawing/2014/main" id="{BE9E3478-6962-4691-B46D-FF97EB5C7E78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8" name="think-cell Slide" r:id="rId4" imgW="473" imgH="473" progId="TCLayout.ActiveDocument.1">
                  <p:embed/>
                </p:oleObj>
              </mc:Choice>
              <mc:Fallback>
                <p:oleObj name="think-cell Slide" r:id="rId4" imgW="473" imgH="473" progId="TCLayout.ActiveDocument.1">
                  <p:embed/>
                  <p:pic>
                    <p:nvPicPr>
                      <p:cNvPr id="26" name="Objekt 25" hidden="1">
                        <a:extLst>
                          <a:ext uri="{FF2B5EF4-FFF2-40B4-BE49-F238E27FC236}">
                            <a16:creationId xmlns:a16="http://schemas.microsoft.com/office/drawing/2014/main" id="{BE9E3478-6962-4691-B46D-FF97EB5C7E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Placeholder 9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647100F6-0AE9-4E92-BB21-9B46AB09FC0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" r="12"/>
          <a:stretch/>
        </p:blipFill>
        <p:spPr>
          <a:xfrm>
            <a:off x="-4648" y="1314925"/>
            <a:ext cx="4589947" cy="518337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45565F8-3C4D-4871-A761-79F4B7E0B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380" y="285459"/>
            <a:ext cx="11177013" cy="1022533"/>
          </a:xfrm>
        </p:spPr>
        <p:txBody>
          <a:bodyPr vert="horz"/>
          <a:lstStyle/>
          <a:p>
            <a:r>
              <a:rPr lang="en-GB"/>
              <a:t>Regeneron is a partner of choice for </a:t>
            </a:r>
            <a:r>
              <a:rPr lang="en-GB" err="1"/>
              <a:t>Nykode</a:t>
            </a:r>
            <a:r>
              <a:rPr lang="en-GB"/>
              <a:t> Therapeutics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9D3137-FB4F-4D1D-B3C6-5F5CFF59D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9690" y="6549676"/>
            <a:ext cx="2743200" cy="144000"/>
          </a:xfrm>
        </p:spPr>
        <p:txBody>
          <a:bodyPr/>
          <a:lstStyle/>
          <a:p>
            <a:fld id="{4F13C495-A01E-4456-AD3E-E0B4E3CA8374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B46C094C-C286-4849-B611-C1FF4D1798D1}"/>
              </a:ext>
            </a:extLst>
          </p:cNvPr>
          <p:cNvSpPr/>
          <p:nvPr/>
        </p:nvSpPr>
        <p:spPr>
          <a:xfrm rot="5400000">
            <a:off x="2717767" y="1320456"/>
            <a:ext cx="1492670" cy="1291566"/>
          </a:xfrm>
          <a:prstGeom prst="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Footer Placeholder 18">
            <a:extLst>
              <a:ext uri="{FF2B5EF4-FFF2-40B4-BE49-F238E27FC236}">
                <a16:creationId xmlns:a16="http://schemas.microsoft.com/office/drawing/2014/main" id="{347C16E5-259E-40EC-B4F4-246ABA6E0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37690" y="6549676"/>
            <a:ext cx="4114800" cy="144000"/>
          </a:xfrm>
        </p:spPr>
        <p:txBody>
          <a:bodyPr/>
          <a:lstStyle/>
          <a:p>
            <a:r>
              <a:rPr lang="en-GB"/>
              <a:t>Corporate Overview | Non-confidential</a:t>
            </a:r>
          </a:p>
        </p:txBody>
      </p:sp>
      <p:sp>
        <p:nvSpPr>
          <p:cNvPr id="16" name="Content Placeholder 32">
            <a:extLst>
              <a:ext uri="{FF2B5EF4-FFF2-40B4-BE49-F238E27FC236}">
                <a16:creationId xmlns:a16="http://schemas.microsoft.com/office/drawing/2014/main" id="{9C0D282E-B7FA-4F3E-ACF1-44F6FB424867}"/>
              </a:ext>
            </a:extLst>
          </p:cNvPr>
          <p:cNvSpPr txBox="1">
            <a:spLocks/>
          </p:cNvSpPr>
          <p:nvPr/>
        </p:nvSpPr>
        <p:spPr>
          <a:xfrm>
            <a:off x="6096000" y="2257170"/>
            <a:ext cx="5576889" cy="4098925"/>
          </a:xfrm>
          <a:custGeom>
            <a:avLst/>
            <a:gdLst>
              <a:gd name="connsiteX0" fmla="*/ 0 w 4670425"/>
              <a:gd name="connsiteY0" fmla="*/ 0 h 4958274"/>
              <a:gd name="connsiteX1" fmla="*/ 4600637 w 4670425"/>
              <a:gd name="connsiteY1" fmla="*/ 2653555 h 4958274"/>
              <a:gd name="connsiteX2" fmla="*/ 4633022 w 4670425"/>
              <a:gd name="connsiteY2" fmla="*/ 2674171 h 4958274"/>
              <a:gd name="connsiteX3" fmla="*/ 4670425 w 4670425"/>
              <a:gd name="connsiteY3" fmla="*/ 2699464 h 4958274"/>
              <a:gd name="connsiteX4" fmla="*/ 4670425 w 4670425"/>
              <a:gd name="connsiteY4" fmla="*/ 2699862 h 4958274"/>
              <a:gd name="connsiteX5" fmla="*/ 4449731 w 4670425"/>
              <a:gd name="connsiteY5" fmla="*/ 2826878 h 4958274"/>
              <a:gd name="connsiteX6" fmla="*/ 4236400 w 4670425"/>
              <a:gd name="connsiteY6" fmla="*/ 2949773 h 4958274"/>
              <a:gd name="connsiteX7" fmla="*/ 753787 w 4670425"/>
              <a:gd name="connsiteY7" fmla="*/ 4958274 h 4958274"/>
              <a:gd name="connsiteX8" fmla="*/ 0 w 4670425"/>
              <a:gd name="connsiteY8" fmla="*/ 4958274 h 4958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70425" h="4958274">
                <a:moveTo>
                  <a:pt x="0" y="0"/>
                </a:moveTo>
                <a:lnTo>
                  <a:pt x="4600637" y="2653555"/>
                </a:lnTo>
                <a:cubicBezTo>
                  <a:pt x="4611373" y="2659745"/>
                  <a:pt x="4621753" y="2666550"/>
                  <a:pt x="4633022" y="2674171"/>
                </a:cubicBezTo>
                <a:lnTo>
                  <a:pt x="4670425" y="2699464"/>
                </a:lnTo>
                <a:lnTo>
                  <a:pt x="4670425" y="2699862"/>
                </a:lnTo>
                <a:lnTo>
                  <a:pt x="4449731" y="2826878"/>
                </a:lnTo>
                <a:cubicBezTo>
                  <a:pt x="4377758" y="2868304"/>
                  <a:pt x="4307065" y="2909013"/>
                  <a:pt x="4236400" y="2949773"/>
                </a:cubicBezTo>
                <a:lnTo>
                  <a:pt x="753787" y="4958274"/>
                </a:lnTo>
                <a:lnTo>
                  <a:pt x="0" y="4958274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0" tIns="0" rIns="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252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Font typeface="Wingdings" panose="05000000000000000000" pitchFamily="2" charset="2"/>
              <a:buChar char="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03238" indent="-2508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Font typeface="Wingdings" panose="05000000000000000000" pitchFamily="2" charset="2"/>
              <a:buChar char="w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3" indent="0">
              <a:buNone/>
            </a:pPr>
            <a:r>
              <a:rPr lang="en-GB" sz="2000" b="1">
                <a:latin typeface="+mj-lt"/>
              </a:rPr>
              <a:t>REGENERON OVERVIEW</a:t>
            </a:r>
          </a:p>
          <a:p>
            <a:pPr lvl="3">
              <a:lnSpc>
                <a:spcPct val="150000"/>
              </a:lnSpc>
            </a:pPr>
            <a:r>
              <a:rPr lang="en-GB" sz="2000">
                <a:latin typeface="+mj-lt"/>
              </a:rPr>
              <a:t>10,000+ employees</a:t>
            </a:r>
            <a:endParaRPr lang="en-US" sz="2000">
              <a:latin typeface="+mj-lt"/>
            </a:endParaRPr>
          </a:p>
          <a:p>
            <a:pPr lvl="3">
              <a:lnSpc>
                <a:spcPct val="150000"/>
              </a:lnSpc>
            </a:pPr>
            <a:r>
              <a:rPr lang="en-US" sz="2000">
                <a:latin typeface="+mj-lt"/>
              </a:rPr>
              <a:t>Scientifically led and focused on innovative drug development </a:t>
            </a:r>
          </a:p>
          <a:p>
            <a:pPr lvl="3">
              <a:lnSpc>
                <a:spcPct val="150000"/>
              </a:lnSpc>
            </a:pPr>
            <a:r>
              <a:rPr lang="en-US" sz="2000">
                <a:latin typeface="+mj-lt"/>
              </a:rPr>
              <a:t>Brings unique insights on antigen selection for the collaboration programs</a:t>
            </a:r>
          </a:p>
          <a:p>
            <a:pPr lvl="3">
              <a:lnSpc>
                <a:spcPct val="150000"/>
              </a:lnSpc>
            </a:pPr>
            <a:r>
              <a:rPr lang="en-US" sz="2000">
                <a:latin typeface="+mj-lt"/>
              </a:rPr>
              <a:t>Proven track record within oncology and infectious disease</a:t>
            </a:r>
          </a:p>
          <a:p>
            <a:pPr lvl="3">
              <a:lnSpc>
                <a:spcPct val="150000"/>
              </a:lnSpc>
            </a:pPr>
            <a:r>
              <a:rPr lang="en-US" sz="2000">
                <a:latin typeface="+mj-lt"/>
              </a:rPr>
              <a:t>9 FDA approved drugs</a:t>
            </a:r>
          </a:p>
          <a:p>
            <a:pPr lvl="3">
              <a:lnSpc>
                <a:spcPct val="150000"/>
              </a:lnSpc>
            </a:pPr>
            <a:r>
              <a:rPr lang="en-GB" sz="2000">
                <a:latin typeface="+mj-lt"/>
                <a:cs typeface="Calibri" panose="020F0502020204030204" pitchFamily="34" charset="0"/>
              </a:rPr>
              <a:t>Excellent cultural fit</a:t>
            </a:r>
          </a:p>
          <a:p>
            <a:pPr lvl="3">
              <a:lnSpc>
                <a:spcPct val="150000"/>
              </a:lnSpc>
            </a:pPr>
            <a:endParaRPr lang="en-US" sz="2000">
              <a:latin typeface="+mj-lt"/>
            </a:endParaRPr>
          </a:p>
          <a:p>
            <a:pPr lvl="3"/>
            <a:endParaRPr lang="en-US" sz="2000">
              <a:latin typeface="+mj-lt"/>
            </a:endParaRPr>
          </a:p>
          <a:p>
            <a:pPr lvl="3"/>
            <a:endParaRPr lang="en-US" sz="2000">
              <a:latin typeface="+mj-lt"/>
            </a:endParaRPr>
          </a:p>
        </p:txBody>
      </p:sp>
      <p:sp>
        <p:nvSpPr>
          <p:cNvPr id="17" name="Rectangle 8">
            <a:extLst>
              <a:ext uri="{FF2B5EF4-FFF2-40B4-BE49-F238E27FC236}">
                <a16:creationId xmlns:a16="http://schemas.microsoft.com/office/drawing/2014/main" id="{5C11F9EB-078F-47C0-9900-C731BCE40EFD}"/>
              </a:ext>
            </a:extLst>
          </p:cNvPr>
          <p:cNvSpPr/>
          <p:nvPr/>
        </p:nvSpPr>
        <p:spPr>
          <a:xfrm>
            <a:off x="3812915" y="1620811"/>
            <a:ext cx="2020183" cy="2524616"/>
          </a:xfrm>
          <a:custGeom>
            <a:avLst/>
            <a:gdLst>
              <a:gd name="connsiteX0" fmla="*/ 0 w 1688840"/>
              <a:gd name="connsiteY0" fmla="*/ 0 h 1875453"/>
              <a:gd name="connsiteX1" fmla="*/ 1688840 w 1688840"/>
              <a:gd name="connsiteY1" fmla="*/ 0 h 1875453"/>
              <a:gd name="connsiteX2" fmla="*/ 1688840 w 1688840"/>
              <a:gd name="connsiteY2" fmla="*/ 1875453 h 1875453"/>
              <a:gd name="connsiteX3" fmla="*/ 0 w 1688840"/>
              <a:gd name="connsiteY3" fmla="*/ 1875453 h 1875453"/>
              <a:gd name="connsiteX4" fmla="*/ 0 w 1688840"/>
              <a:gd name="connsiteY4" fmla="*/ 0 h 1875453"/>
              <a:gd name="connsiteX0" fmla="*/ 550506 w 1688840"/>
              <a:gd name="connsiteY0" fmla="*/ 793102 h 1875453"/>
              <a:gd name="connsiteX1" fmla="*/ 1688840 w 1688840"/>
              <a:gd name="connsiteY1" fmla="*/ 0 h 1875453"/>
              <a:gd name="connsiteX2" fmla="*/ 1688840 w 1688840"/>
              <a:gd name="connsiteY2" fmla="*/ 1875453 h 1875453"/>
              <a:gd name="connsiteX3" fmla="*/ 0 w 1688840"/>
              <a:gd name="connsiteY3" fmla="*/ 1875453 h 1875453"/>
              <a:gd name="connsiteX4" fmla="*/ 550506 w 1688840"/>
              <a:gd name="connsiteY4" fmla="*/ 793102 h 1875453"/>
              <a:gd name="connsiteX0" fmla="*/ 27992 w 1688840"/>
              <a:gd name="connsiteY0" fmla="*/ 475861 h 1875453"/>
              <a:gd name="connsiteX1" fmla="*/ 1688840 w 1688840"/>
              <a:gd name="connsiteY1" fmla="*/ 0 h 1875453"/>
              <a:gd name="connsiteX2" fmla="*/ 1688840 w 1688840"/>
              <a:gd name="connsiteY2" fmla="*/ 1875453 h 1875453"/>
              <a:gd name="connsiteX3" fmla="*/ 0 w 1688840"/>
              <a:gd name="connsiteY3" fmla="*/ 1875453 h 1875453"/>
              <a:gd name="connsiteX4" fmla="*/ 27992 w 1688840"/>
              <a:gd name="connsiteY4" fmla="*/ 475861 h 1875453"/>
              <a:gd name="connsiteX0" fmla="*/ 27992 w 1688840"/>
              <a:gd name="connsiteY0" fmla="*/ 503853 h 1903445"/>
              <a:gd name="connsiteX1" fmla="*/ 886407 w 1688840"/>
              <a:gd name="connsiteY1" fmla="*/ 0 h 1903445"/>
              <a:gd name="connsiteX2" fmla="*/ 1688840 w 1688840"/>
              <a:gd name="connsiteY2" fmla="*/ 1903445 h 1903445"/>
              <a:gd name="connsiteX3" fmla="*/ 0 w 1688840"/>
              <a:gd name="connsiteY3" fmla="*/ 1903445 h 1903445"/>
              <a:gd name="connsiteX4" fmla="*/ 27992 w 1688840"/>
              <a:gd name="connsiteY4" fmla="*/ 503853 h 1903445"/>
              <a:gd name="connsiteX0" fmla="*/ 27992 w 1688840"/>
              <a:gd name="connsiteY0" fmla="*/ 503853 h 1903445"/>
              <a:gd name="connsiteX1" fmla="*/ 886407 w 1688840"/>
              <a:gd name="connsiteY1" fmla="*/ 0 h 1903445"/>
              <a:gd name="connsiteX2" fmla="*/ 1250302 w 1688840"/>
              <a:gd name="connsiteY2" fmla="*/ 811763 h 1903445"/>
              <a:gd name="connsiteX3" fmla="*/ 1688840 w 1688840"/>
              <a:gd name="connsiteY3" fmla="*/ 1903445 h 1903445"/>
              <a:gd name="connsiteX4" fmla="*/ 0 w 1688840"/>
              <a:gd name="connsiteY4" fmla="*/ 1903445 h 1903445"/>
              <a:gd name="connsiteX5" fmla="*/ 27992 w 1688840"/>
              <a:gd name="connsiteY5" fmla="*/ 503853 h 1903445"/>
              <a:gd name="connsiteX0" fmla="*/ 27992 w 1688840"/>
              <a:gd name="connsiteY0" fmla="*/ 503853 h 1903445"/>
              <a:gd name="connsiteX1" fmla="*/ 886407 w 1688840"/>
              <a:gd name="connsiteY1" fmla="*/ 0 h 1903445"/>
              <a:gd name="connsiteX2" fmla="*/ 1642188 w 1688840"/>
              <a:gd name="connsiteY2" fmla="*/ 457200 h 1903445"/>
              <a:gd name="connsiteX3" fmla="*/ 1688840 w 1688840"/>
              <a:gd name="connsiteY3" fmla="*/ 1903445 h 1903445"/>
              <a:gd name="connsiteX4" fmla="*/ 0 w 1688840"/>
              <a:gd name="connsiteY4" fmla="*/ 1903445 h 1903445"/>
              <a:gd name="connsiteX5" fmla="*/ 27992 w 1688840"/>
              <a:gd name="connsiteY5" fmla="*/ 503853 h 1903445"/>
              <a:gd name="connsiteX0" fmla="*/ 27992 w 1688840"/>
              <a:gd name="connsiteY0" fmla="*/ 503853 h 1903445"/>
              <a:gd name="connsiteX1" fmla="*/ 886407 w 1688840"/>
              <a:gd name="connsiteY1" fmla="*/ 0 h 1903445"/>
              <a:gd name="connsiteX2" fmla="*/ 1680288 w 1688840"/>
              <a:gd name="connsiteY2" fmla="*/ 477520 h 1903445"/>
              <a:gd name="connsiteX3" fmla="*/ 1688840 w 1688840"/>
              <a:gd name="connsiteY3" fmla="*/ 1903445 h 1903445"/>
              <a:gd name="connsiteX4" fmla="*/ 0 w 1688840"/>
              <a:gd name="connsiteY4" fmla="*/ 1903445 h 1903445"/>
              <a:gd name="connsiteX5" fmla="*/ 27992 w 1688840"/>
              <a:gd name="connsiteY5" fmla="*/ 503853 h 1903445"/>
              <a:gd name="connsiteX0" fmla="*/ 25452 w 1688840"/>
              <a:gd name="connsiteY0" fmla="*/ 486073 h 1903445"/>
              <a:gd name="connsiteX1" fmla="*/ 886407 w 1688840"/>
              <a:gd name="connsiteY1" fmla="*/ 0 h 1903445"/>
              <a:gd name="connsiteX2" fmla="*/ 1680288 w 1688840"/>
              <a:gd name="connsiteY2" fmla="*/ 477520 h 1903445"/>
              <a:gd name="connsiteX3" fmla="*/ 1688840 w 1688840"/>
              <a:gd name="connsiteY3" fmla="*/ 1903445 h 1903445"/>
              <a:gd name="connsiteX4" fmla="*/ 0 w 1688840"/>
              <a:gd name="connsiteY4" fmla="*/ 1903445 h 1903445"/>
              <a:gd name="connsiteX5" fmla="*/ 25452 w 1688840"/>
              <a:gd name="connsiteY5" fmla="*/ 486073 h 1903445"/>
              <a:gd name="connsiteX0" fmla="*/ 25452 w 1680315"/>
              <a:gd name="connsiteY0" fmla="*/ 486073 h 1903445"/>
              <a:gd name="connsiteX1" fmla="*/ 886407 w 1680315"/>
              <a:gd name="connsiteY1" fmla="*/ 0 h 1903445"/>
              <a:gd name="connsiteX2" fmla="*/ 1680288 w 1680315"/>
              <a:gd name="connsiteY2" fmla="*/ 477520 h 1903445"/>
              <a:gd name="connsiteX3" fmla="*/ 1467860 w 1680315"/>
              <a:gd name="connsiteY3" fmla="*/ 1311625 h 1903445"/>
              <a:gd name="connsiteX4" fmla="*/ 0 w 1680315"/>
              <a:gd name="connsiteY4" fmla="*/ 1903445 h 1903445"/>
              <a:gd name="connsiteX5" fmla="*/ 25452 w 1680315"/>
              <a:gd name="connsiteY5" fmla="*/ 486073 h 1903445"/>
              <a:gd name="connsiteX0" fmla="*/ 25452 w 1680811"/>
              <a:gd name="connsiteY0" fmla="*/ 486073 h 1903445"/>
              <a:gd name="connsiteX1" fmla="*/ 886407 w 1680811"/>
              <a:gd name="connsiteY1" fmla="*/ 0 h 1903445"/>
              <a:gd name="connsiteX2" fmla="*/ 1680288 w 1680811"/>
              <a:gd name="connsiteY2" fmla="*/ 477520 h 1903445"/>
              <a:gd name="connsiteX3" fmla="*/ 1676140 w 1680811"/>
              <a:gd name="connsiteY3" fmla="*/ 1436085 h 1903445"/>
              <a:gd name="connsiteX4" fmla="*/ 0 w 1680811"/>
              <a:gd name="connsiteY4" fmla="*/ 1903445 h 1903445"/>
              <a:gd name="connsiteX5" fmla="*/ 25452 w 1680811"/>
              <a:gd name="connsiteY5" fmla="*/ 486073 h 1903445"/>
              <a:gd name="connsiteX0" fmla="*/ 25452 w 1680811"/>
              <a:gd name="connsiteY0" fmla="*/ 486073 h 1903445"/>
              <a:gd name="connsiteX1" fmla="*/ 886407 w 1680811"/>
              <a:gd name="connsiteY1" fmla="*/ 0 h 1903445"/>
              <a:gd name="connsiteX2" fmla="*/ 1680288 w 1680811"/>
              <a:gd name="connsiteY2" fmla="*/ 477520 h 1903445"/>
              <a:gd name="connsiteX3" fmla="*/ 1676140 w 1680811"/>
              <a:gd name="connsiteY3" fmla="*/ 1436085 h 1903445"/>
              <a:gd name="connsiteX4" fmla="*/ 1143519 w 1680811"/>
              <a:gd name="connsiteY4" fmla="*/ 1579776 h 1903445"/>
              <a:gd name="connsiteX5" fmla="*/ 0 w 1680811"/>
              <a:gd name="connsiteY5" fmla="*/ 1903445 h 1903445"/>
              <a:gd name="connsiteX6" fmla="*/ 25452 w 1680811"/>
              <a:gd name="connsiteY6" fmla="*/ 486073 h 1903445"/>
              <a:gd name="connsiteX0" fmla="*/ 25452 w 1680811"/>
              <a:gd name="connsiteY0" fmla="*/ 486073 h 1920136"/>
              <a:gd name="connsiteX1" fmla="*/ 886407 w 1680811"/>
              <a:gd name="connsiteY1" fmla="*/ 0 h 1920136"/>
              <a:gd name="connsiteX2" fmla="*/ 1680288 w 1680811"/>
              <a:gd name="connsiteY2" fmla="*/ 477520 h 1920136"/>
              <a:gd name="connsiteX3" fmla="*/ 1676140 w 1680811"/>
              <a:gd name="connsiteY3" fmla="*/ 1436085 h 1920136"/>
              <a:gd name="connsiteX4" fmla="*/ 851419 w 1680811"/>
              <a:gd name="connsiteY4" fmla="*/ 1920136 h 1920136"/>
              <a:gd name="connsiteX5" fmla="*/ 0 w 1680811"/>
              <a:gd name="connsiteY5" fmla="*/ 1903445 h 1920136"/>
              <a:gd name="connsiteX6" fmla="*/ 25452 w 1680811"/>
              <a:gd name="connsiteY6" fmla="*/ 486073 h 1920136"/>
              <a:gd name="connsiteX0" fmla="*/ 0 w 1655359"/>
              <a:gd name="connsiteY0" fmla="*/ 486073 h 1920136"/>
              <a:gd name="connsiteX1" fmla="*/ 860955 w 1655359"/>
              <a:gd name="connsiteY1" fmla="*/ 0 h 1920136"/>
              <a:gd name="connsiteX2" fmla="*/ 1654836 w 1655359"/>
              <a:gd name="connsiteY2" fmla="*/ 477520 h 1920136"/>
              <a:gd name="connsiteX3" fmla="*/ 1650688 w 1655359"/>
              <a:gd name="connsiteY3" fmla="*/ 1436085 h 1920136"/>
              <a:gd name="connsiteX4" fmla="*/ 825967 w 1655359"/>
              <a:gd name="connsiteY4" fmla="*/ 1920136 h 1920136"/>
              <a:gd name="connsiteX5" fmla="*/ 576528 w 1655359"/>
              <a:gd name="connsiteY5" fmla="*/ 1151605 h 1920136"/>
              <a:gd name="connsiteX6" fmla="*/ 0 w 1655359"/>
              <a:gd name="connsiteY6" fmla="*/ 486073 h 1920136"/>
              <a:gd name="connsiteX0" fmla="*/ 5132 w 1660491"/>
              <a:gd name="connsiteY0" fmla="*/ 486073 h 1920136"/>
              <a:gd name="connsiteX1" fmla="*/ 866087 w 1660491"/>
              <a:gd name="connsiteY1" fmla="*/ 0 h 1920136"/>
              <a:gd name="connsiteX2" fmla="*/ 1659968 w 1660491"/>
              <a:gd name="connsiteY2" fmla="*/ 477520 h 1920136"/>
              <a:gd name="connsiteX3" fmla="*/ 1655820 w 1660491"/>
              <a:gd name="connsiteY3" fmla="*/ 1436085 h 1920136"/>
              <a:gd name="connsiteX4" fmla="*/ 831099 w 1660491"/>
              <a:gd name="connsiteY4" fmla="*/ 1920136 h 1920136"/>
              <a:gd name="connsiteX5" fmla="*/ 0 w 1660491"/>
              <a:gd name="connsiteY5" fmla="*/ 1436085 h 1920136"/>
              <a:gd name="connsiteX6" fmla="*/ 5132 w 1660491"/>
              <a:gd name="connsiteY6" fmla="*/ 486073 h 1920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60491" h="1920136">
                <a:moveTo>
                  <a:pt x="5132" y="486073"/>
                </a:moveTo>
                <a:lnTo>
                  <a:pt x="866087" y="0"/>
                </a:lnTo>
                <a:lnTo>
                  <a:pt x="1659968" y="477520"/>
                </a:lnTo>
                <a:cubicBezTo>
                  <a:pt x="1662819" y="952828"/>
                  <a:pt x="1652969" y="960777"/>
                  <a:pt x="1655820" y="1436085"/>
                </a:cubicBezTo>
                <a:lnTo>
                  <a:pt x="831099" y="1920136"/>
                </a:lnTo>
                <a:lnTo>
                  <a:pt x="0" y="1436085"/>
                </a:lnTo>
                <a:cubicBezTo>
                  <a:pt x="1711" y="1119414"/>
                  <a:pt x="3421" y="802744"/>
                  <a:pt x="5132" y="486073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/>
              <a:t>Deep scientific expertise and successful track record </a:t>
            </a:r>
          </a:p>
        </p:txBody>
      </p:sp>
    </p:spTree>
    <p:extLst>
      <p:ext uri="{BB962C8B-B14F-4D97-AF65-F5344CB8AC3E}">
        <p14:creationId xmlns:p14="http://schemas.microsoft.com/office/powerpoint/2010/main" val="20989671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 10" hidden="1">
            <a:extLst>
              <a:ext uri="{FF2B5EF4-FFF2-40B4-BE49-F238E27FC236}">
                <a16:creationId xmlns:a16="http://schemas.microsoft.com/office/drawing/2014/main" id="{028BACF9-EA3B-4170-81FF-7069A0AAF749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74887426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2" name="think-cell Slide" r:id="rId4" imgW="395" imgH="396" progId="TCLayout.ActiveDocument.1">
                  <p:embed/>
                </p:oleObj>
              </mc:Choice>
              <mc:Fallback>
                <p:oleObj name="think-cell Slide" r:id="rId4" imgW="395" imgH="396" progId="TCLayout.ActiveDocument.1">
                  <p:embed/>
                  <p:pic>
                    <p:nvPicPr>
                      <p:cNvPr id="11" name="Objekt 10" hidden="1">
                        <a:extLst>
                          <a:ext uri="{FF2B5EF4-FFF2-40B4-BE49-F238E27FC236}">
                            <a16:creationId xmlns:a16="http://schemas.microsoft.com/office/drawing/2014/main" id="{028BACF9-EA3B-4170-81FF-7069A0AAF74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0C01DD2F-6932-486D-A2AA-F2C12BD36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Corporate Overview | Non-confidential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B8E8B729-6094-48B4-BDE8-85B5966D4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3C495-A01E-4456-AD3E-E0B4E3CA8374}" type="slidenum">
              <a:rPr lang="en-GB" smtClean="0"/>
              <a:t>9</a:t>
            </a:fld>
            <a:endParaRPr lang="en-GB"/>
          </a:p>
        </p:txBody>
      </p:sp>
      <p:sp>
        <p:nvSpPr>
          <p:cNvPr id="6" name="Tittel 5">
            <a:extLst>
              <a:ext uri="{FF2B5EF4-FFF2-40B4-BE49-F238E27FC236}">
                <a16:creationId xmlns:a16="http://schemas.microsoft.com/office/drawing/2014/main" id="{8B32C74C-0A37-446A-91DC-AAB3D1E68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GB"/>
              <a:t>Perfect fit with </a:t>
            </a:r>
            <a:r>
              <a:rPr lang="en-GB" err="1"/>
              <a:t>Nykode</a:t>
            </a:r>
            <a:r>
              <a:rPr lang="en-GB"/>
              <a:t> Therapeutics growth strategy</a:t>
            </a:r>
            <a:endParaRPr lang="en-US"/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98B49D65-53F6-491E-8556-55D3EBD431F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32">
            <a:extLst>
              <a:ext uri="{FF2B5EF4-FFF2-40B4-BE49-F238E27FC236}">
                <a16:creationId xmlns:a16="http://schemas.microsoft.com/office/drawing/2014/main" id="{0E58D449-A77A-43C9-BC11-6FA92AE3DBE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316413" y="1951038"/>
            <a:ext cx="7356475" cy="4098925"/>
          </a:xfrm>
        </p:spPr>
        <p:txBody>
          <a:bodyPr/>
          <a:lstStyle/>
          <a:p>
            <a:pPr lvl="3"/>
            <a:r>
              <a:rPr lang="en-GB" sz="2000">
                <a:latin typeface="+mj-lt"/>
              </a:rPr>
              <a:t>Validates our unique therapeutic vaccine platform</a:t>
            </a:r>
          </a:p>
          <a:p>
            <a:pPr lvl="3"/>
            <a:endParaRPr lang="en-US" sz="2000">
              <a:latin typeface="+mj-lt"/>
            </a:endParaRPr>
          </a:p>
          <a:p>
            <a:pPr lvl="3"/>
            <a:r>
              <a:rPr lang="en-US" sz="2000">
                <a:latin typeface="+mj-lt"/>
              </a:rPr>
              <a:t>Expands and fast tracks our pipeline into novel and innovative areas across oncology and infectious diseases</a:t>
            </a:r>
          </a:p>
          <a:p>
            <a:pPr lvl="3"/>
            <a:endParaRPr lang="en-US" sz="2000">
              <a:latin typeface="+mj-lt"/>
            </a:endParaRPr>
          </a:p>
          <a:p>
            <a:pPr lvl="3"/>
            <a:r>
              <a:rPr lang="en-US" sz="2000">
                <a:latin typeface="+mj-lt"/>
              </a:rPr>
              <a:t>Fully complementary to current and future pipeline</a:t>
            </a:r>
          </a:p>
          <a:p>
            <a:pPr lvl="3"/>
            <a:endParaRPr lang="en-US" sz="2000">
              <a:latin typeface="+mj-lt"/>
            </a:endParaRPr>
          </a:p>
          <a:p>
            <a:pPr lvl="3"/>
            <a:r>
              <a:rPr lang="en-US" sz="2000">
                <a:latin typeface="+mj-lt"/>
              </a:rPr>
              <a:t>Cash flow allows us to accelerate platform and pipeline development within and beyond vaccines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B04891F1-5858-4127-938D-AFDD24F3F1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636" y="1951038"/>
            <a:ext cx="1353229" cy="336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132684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Custom 4">
      <a:dk1>
        <a:srgbClr val="323232"/>
      </a:dk1>
      <a:lt1>
        <a:srgbClr val="FFFFFF"/>
      </a:lt1>
      <a:dk2>
        <a:srgbClr val="323232"/>
      </a:dk2>
      <a:lt2>
        <a:srgbClr val="FFFFFF"/>
      </a:lt2>
      <a:accent1>
        <a:srgbClr val="F06E2D"/>
      </a:accent1>
      <a:accent2>
        <a:srgbClr val="8746C8"/>
      </a:accent2>
      <a:accent3>
        <a:srgbClr val="E1B9E6"/>
      </a:accent3>
      <a:accent4>
        <a:srgbClr val="CD46A5"/>
      </a:accent4>
      <a:accent5>
        <a:srgbClr val="AA78F0"/>
      </a:accent5>
      <a:accent6>
        <a:srgbClr val="5F237D"/>
      </a:accent6>
      <a:hlink>
        <a:srgbClr val="8746C8"/>
      </a:hlink>
      <a:folHlink>
        <a:srgbClr val="323232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ccibody_CVI_PPT Template.pptx" id="{0E2DD33B-87AF-2149-8C45-5832C7B46F8A}" vid="{7F21EB56-B081-574B-8F7F-922488E2437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9B69C03DA3B0647B22ED3912C3D9463" ma:contentTypeVersion="4" ma:contentTypeDescription="Create a new document." ma:contentTypeScope="" ma:versionID="60ab111b64eed224f01137a48071986a">
  <xsd:schema xmlns:xsd="http://www.w3.org/2001/XMLSchema" xmlns:xs="http://www.w3.org/2001/XMLSchema" xmlns:p="http://schemas.microsoft.com/office/2006/metadata/properties" xmlns:ns2="46d22171-e012-4eb6-b71f-3435543254fb" targetNamespace="http://schemas.microsoft.com/office/2006/metadata/properties" ma:root="true" ma:fieldsID="f3a77080763ea0f51728fc4e0241f27a" ns2:_="">
    <xsd:import namespace="46d22171-e012-4eb6-b71f-3435543254f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d22171-e012-4eb6-b71f-3435543254f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864806F-D768-4027-99D5-D33FD346BDC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3A0328E-2520-4F50-B2A7-96307A34F3B4}">
  <ds:schemaRefs>
    <ds:schemaRef ds:uri="46d22171-e012-4eb6-b71f-3435543254f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9A262A0C-F019-48D7-AB5E-864AE1428CC2}">
  <ds:schemaRefs>
    <ds:schemaRef ds:uri="http://schemas.openxmlformats.org/package/2006/metadata/core-properties"/>
    <ds:schemaRef ds:uri="http://purl.org/dc/terms/"/>
    <ds:schemaRef ds:uri="http://schemas.microsoft.com/office/2006/documentManagement/types"/>
    <ds:schemaRef ds:uri="http://purl.org/dc/elements/1.1/"/>
    <ds:schemaRef ds:uri="46d22171-e012-4eb6-b71f-3435543254fb"/>
    <ds:schemaRef ds:uri="http://schemas.microsoft.com/office/infopath/2007/PartnerControls"/>
    <ds:schemaRef ds:uri="http://schemas.microsoft.com/office/2006/metadata/properties"/>
    <ds:schemaRef ds:uri="http://purl.org/dc/dcmitype/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Nykode_CVI_PPT Template</Template>
  <TotalTime>0</TotalTime>
  <Words>2133</Words>
  <Application>Microsoft Office PowerPoint</Application>
  <PresentationFormat>Widescreen</PresentationFormat>
  <Paragraphs>310</Paragraphs>
  <Slides>26</Slides>
  <Notes>0</Notes>
  <HiddenSlides>0</HiddenSlides>
  <MMClips>0</MMClips>
  <ScaleCrop>false</ScaleCrop>
  <HeadingPairs>
    <vt:vector size="8" baseType="variant">
      <vt:variant>
        <vt:lpstr>Brukte skrifter</vt:lpstr>
      </vt:variant>
      <vt:variant>
        <vt:i4>5</vt:i4>
      </vt:variant>
      <vt:variant>
        <vt:lpstr>Tema</vt:lpstr>
      </vt:variant>
      <vt:variant>
        <vt:i4>1</vt:i4>
      </vt:variant>
      <vt:variant>
        <vt:lpstr>Innebygde OLE-servere</vt:lpstr>
      </vt:variant>
      <vt:variant>
        <vt:i4>1</vt:i4>
      </vt:variant>
      <vt:variant>
        <vt:lpstr>Lysbildetitler</vt:lpstr>
      </vt:variant>
      <vt:variant>
        <vt:i4>26</vt:i4>
      </vt:variant>
    </vt:vector>
  </HeadingPairs>
  <TitlesOfParts>
    <vt:vector size="33" baseType="lpstr">
      <vt:lpstr>Arial</vt:lpstr>
      <vt:lpstr>Avenir Next</vt:lpstr>
      <vt:lpstr>Calibri</vt:lpstr>
      <vt:lpstr>Symbol</vt:lpstr>
      <vt:lpstr>Wingdings</vt:lpstr>
      <vt:lpstr>Office Theme</vt:lpstr>
      <vt:lpstr>think-cell Slide</vt:lpstr>
      <vt:lpstr>ABGSC  Oncology Seminar</vt:lpstr>
      <vt:lpstr>Forward-looking statement</vt:lpstr>
      <vt:lpstr>Nykode Therapeutics enters into multi-target license and collaboration agreement with Regeneron to develop innovative vaccines against cancer and infectious diseases</vt:lpstr>
      <vt:lpstr>Vaccibody becomes Nykode Therapeutics</vt:lpstr>
      <vt:lpstr>Overview of Nykode</vt:lpstr>
      <vt:lpstr>Regeneron – Nykode Therapeutics collaboration overview Discovery, development and commercialization of 5 novel vaccine programs </vt:lpstr>
      <vt:lpstr>Pipeline</vt:lpstr>
      <vt:lpstr>Regeneron is a partner of choice for Nykode Therapeutics </vt:lpstr>
      <vt:lpstr>Perfect fit with Nykode Therapeutics growth strategy</vt:lpstr>
      <vt:lpstr>Flexible Vaccibody platform can fuel multiple, precise products customized for each indication</vt:lpstr>
      <vt:lpstr>Vaccibody mechanism of action</vt:lpstr>
      <vt:lpstr>Targeting unit offers unique ability to explore Ag-specific immune tolerance</vt:lpstr>
      <vt:lpstr>VB10.NEO: Fully individualized neoantigen based cancer vaccine</vt:lpstr>
      <vt:lpstr>VB10.16: Off the shelf therapeutic HPV vaccine</vt:lpstr>
      <vt:lpstr>Signifying a new phase of growth and development</vt:lpstr>
      <vt:lpstr>Strong financial foundation for achieving our vision</vt:lpstr>
      <vt:lpstr>Key investment highlights </vt:lpstr>
      <vt:lpstr>Back up</vt:lpstr>
      <vt:lpstr>Key strengths of Nykode infectious disease platform</vt:lpstr>
      <vt:lpstr>Nykode platform has potential to generate leading next generation COVID vaccine </vt:lpstr>
      <vt:lpstr>Adaptive is the partner of choice for T cell based Covid-19 vaccines</vt:lpstr>
      <vt:lpstr>Nykode’s SARS-CoV-2 vaccines</vt:lpstr>
      <vt:lpstr>RBD candidate VB10.2129 induces potent virus neutralization responses across VoC </vt:lpstr>
      <vt:lpstr>Strong immunogenicity of VB10.2210 in 3 mouse models</vt:lpstr>
      <vt:lpstr>VB-D-01 investigating two candidates as a booster in previously vaccinated subjects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HEADING EXAMPLE PLACEHOLDER</dc:title>
  <dc:creator>Chris Muller</dc:creator>
  <cp:lastModifiedBy>Caspar Foghsgaard</cp:lastModifiedBy>
  <cp:revision>1</cp:revision>
  <dcterms:created xsi:type="dcterms:W3CDTF">2021-10-19T16:47:40Z</dcterms:created>
  <dcterms:modified xsi:type="dcterms:W3CDTF">2021-11-23T07:09:55Z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0x010100C9B69C03DA3B0647B22ED3912C3D9463</vt:lpwstr>
  </property>
</Properties>
</file>